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en-US"/>
    </a:defPPr>
    <a:lvl1pPr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ен стил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ен стил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ъл стил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73" autoAdjust="0"/>
  </p:normalViewPr>
  <p:slideViewPr>
    <p:cSldViewPr snapToGrid="0">
      <p:cViewPr varScale="1">
        <p:scale>
          <a:sx n="102" d="100"/>
          <a:sy n="102" d="100"/>
        </p:scale>
        <p:origin x="1884" y="-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bg-BG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260535100241124"/>
          <c:y val="2.5193667901650382E-2"/>
          <c:w val="0.67653378424167177"/>
          <c:h val="0.921323390482136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Колона2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8273-447F-935D-2A22B41A50C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8273-447F-935D-2A22B41A50CB}"/>
              </c:ext>
            </c:extLst>
          </c:dPt>
          <c:dLbls>
            <c:dLbl>
              <c:idx val="0"/>
              <c:tx>
                <c:rich>
                  <a:bodyPr anchorCtr="1"/>
                  <a:lstStyle/>
                  <a:p>
                    <a:pPr>
                      <a:defRPr sz="1330" b="1" i="0" u="none">
                        <a:solidFill>
                          <a:schemeClr val="accent1"/>
                        </a:solidFill>
                        <a:latin typeface="+mn-lt"/>
                        <a:ea typeface="+mn-lt"/>
                        <a:cs typeface="+mn-lt"/>
                      </a:defRPr>
                    </a:pPr>
                    <a:fld id="{82D644DB-F8E9-48D0-818E-522C389D5733}" type="CATEGORYNAME">
                      <a:rPr lang="ru-RU" sz="1400">
                        <a:solidFill>
                          <a:schemeClr val="tx1"/>
                        </a:solidFill>
                      </a:rPr>
                      <a:pPr>
                        <a:defRPr sz="1330" b="1" i="0" u="none">
                          <a:solidFill>
                            <a:schemeClr val="accent1"/>
                          </a:solidFill>
                          <a:latin typeface="+mn-lt"/>
                          <a:ea typeface="+mn-lt"/>
                          <a:cs typeface="+mn-lt"/>
                        </a:defRPr>
                      </a:pPr>
                      <a:t>[ИМЕ НА КАТЕГОРИЯТА]</a:t>
                    </a:fld>
                    <a:r>
                      <a:rPr lang="ru-RU" sz="1400" baseline="0" dirty="0">
                        <a:solidFill>
                          <a:schemeClr val="tx1"/>
                        </a:solidFill>
                      </a:rPr>
                      <a:t>; </a:t>
                    </a:r>
                    <a:fld id="{41112271-2174-4E5F-AB78-6E60EF649295}" type="VALUE">
                      <a:rPr lang="ru-RU" sz="1400" baseline="0">
                        <a:solidFill>
                          <a:schemeClr val="tx1"/>
                        </a:solidFill>
                      </a:rPr>
                      <a:pPr>
                        <a:defRPr sz="1330" b="1" i="0" u="none">
                          <a:solidFill>
                            <a:schemeClr val="accent1"/>
                          </a:solidFill>
                          <a:latin typeface="+mn-lt"/>
                          <a:ea typeface="+mn-lt"/>
                          <a:cs typeface="+mn-lt"/>
                        </a:defRPr>
                      </a:pPr>
                      <a:t>[СТОЙНОСТ]</a:t>
                    </a:fld>
                    <a:r>
                      <a:rPr lang="ru-RU" sz="1400" baseline="0" dirty="0">
                        <a:solidFill>
                          <a:schemeClr val="tx1"/>
                        </a:solidFill>
                      </a:rPr>
                      <a:t>; </a:t>
                    </a:r>
                    <a:fld id="{344989A0-733E-45B1-BF67-2B1A8761C317}" type="PERCENTAGE">
                      <a:rPr lang="ru-RU" sz="1400" baseline="0">
                        <a:solidFill>
                          <a:schemeClr val="tx1"/>
                        </a:solidFill>
                      </a:rPr>
                      <a:pPr>
                        <a:defRPr sz="1330" b="1" i="0" u="none">
                          <a:solidFill>
                            <a:schemeClr val="accent1"/>
                          </a:solidFill>
                          <a:latin typeface="+mn-lt"/>
                          <a:ea typeface="+mn-lt"/>
                          <a:cs typeface="+mn-lt"/>
                        </a:defRPr>
                      </a:pPr>
                      <a:t>[ПРОЦЕНТ]</a:t>
                    </a:fld>
                    <a:endParaRPr lang="ru-RU" sz="14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</c:sp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273-447F-935D-2A22B41A50CB}"/>
                </c:ext>
              </c:extLst>
            </c:dLbl>
            <c:dLbl>
              <c:idx val="1"/>
              <c:tx>
                <c:rich>
                  <a:bodyPr anchorCtr="1"/>
                  <a:lstStyle/>
                  <a:p>
                    <a:pPr>
                      <a:defRPr sz="1400" b="1" i="0" u="none">
                        <a:solidFill>
                          <a:schemeClr val="accent1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fld id="{8B6B5635-6AD3-48BC-91FF-909826B5274D}" type="CATEGORYNAME">
                      <a:rPr lang="ru-RU" sz="1600">
                        <a:solidFill>
                          <a:schemeClr val="tx1"/>
                        </a:solidFill>
                      </a:rPr>
                      <a:pPr>
                        <a:defRPr sz="1400" b="1" i="0" u="none">
                          <a:solidFill>
                            <a:schemeClr val="accent1"/>
                          </a:solidFill>
                          <a:latin typeface="Times New Roman"/>
                          <a:ea typeface="Times New Roman"/>
                          <a:cs typeface="Times New Roman"/>
                        </a:defRPr>
                      </a:pPr>
                      <a:t>[ИМЕ НА КАТЕГОРИЯТА]</a:t>
                    </a:fld>
                    <a:r>
                      <a:rPr lang="ru-RU" sz="1600" baseline="0" dirty="0">
                        <a:solidFill>
                          <a:schemeClr val="tx1"/>
                        </a:solidFill>
                      </a:rPr>
                      <a:t>; </a:t>
                    </a:r>
                    <a:fld id="{A44330B0-50B3-4746-A3AA-5BA60DE31FAD}" type="VALUE">
                      <a:rPr lang="ru-RU" sz="1600" baseline="0">
                        <a:solidFill>
                          <a:schemeClr val="tx1"/>
                        </a:solidFill>
                      </a:rPr>
                      <a:pPr>
                        <a:defRPr sz="1400" b="1" i="0" u="none">
                          <a:solidFill>
                            <a:schemeClr val="accent1"/>
                          </a:solidFill>
                          <a:latin typeface="Times New Roman"/>
                          <a:ea typeface="Times New Roman"/>
                          <a:cs typeface="Times New Roman"/>
                        </a:defRPr>
                      </a:pPr>
                      <a:t>[СТОЙНОСТ]</a:t>
                    </a:fld>
                    <a:r>
                      <a:rPr lang="ru-RU" sz="1600" baseline="0" dirty="0">
                        <a:solidFill>
                          <a:schemeClr val="tx1"/>
                        </a:solidFill>
                      </a:rPr>
                      <a:t>; </a:t>
                    </a:r>
                    <a:fld id="{1CFF1EFD-3AA1-4C95-A074-CDB4B2897641}" type="PERCENTAGE">
                      <a:rPr lang="ru-RU" sz="1600" baseline="0">
                        <a:solidFill>
                          <a:schemeClr val="tx1"/>
                        </a:solidFill>
                      </a:rPr>
                      <a:pPr>
                        <a:defRPr sz="1400" b="1" i="0" u="none">
                          <a:solidFill>
                            <a:schemeClr val="accent1"/>
                          </a:solidFill>
                          <a:latin typeface="Times New Roman"/>
                          <a:ea typeface="Times New Roman"/>
                          <a:cs typeface="Times New Roman"/>
                        </a:defRPr>
                      </a:pPr>
                      <a:t>[ПРОЦЕНТ]</a:t>
                    </a:fld>
                    <a:endParaRPr lang="ru-RU" sz="16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8273-447F-935D-2A22B41A50CB}"/>
                </c:ext>
              </c:extLst>
            </c:dLbl>
            <c:spPr>
              <a:noFill/>
              <a:ln>
                <a:noFill/>
              </a:ln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Текущ бюджет</c:v>
                </c:pt>
                <c:pt idx="1">
                  <c:v>Капиталов бюджет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55852846</c:v>
                </c:pt>
                <c:pt idx="1">
                  <c:v>10140868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273-447F-935D-2A22B41A50CB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</c:spPr>
    </c:plotArea>
    <c:plotVisOnly val="1"/>
    <c:dispBlanksAs val="zero"/>
    <c:showDLblsOverMax val="1"/>
  </c:chart>
  <c:spPr>
    <a:noFill/>
    <a:ln>
      <a:noFill/>
    </a:ln>
  </c:spPr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74187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4830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15240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5652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47696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54636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34440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63756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74733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16286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99763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4849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529886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74864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056592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988137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287514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52107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27999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88371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90088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00687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635734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5359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606598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091817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782805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351573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85080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19053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92136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150663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056389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9464805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769314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088047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6538373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521394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5956979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https://www.pomorie.bg/godishen-finansov-ottchet-za-2025-g-oditiran/</a:t>
            </a:r>
          </a:p>
          <a:p>
            <a:r>
              <a:t>- https://www.pomorie.bg/new/wp-content/uploads/2026/07/5.-Обяснителна-записка-за-изпълнението-на-бюджета-към-31.12.25-г.pdf</a:t>
            </a:r>
          </a:p>
          <a:p>
            <a:r>
              <a:t>- https://www.pomorie.bg/new/wp-content/uploads/2026/07/7.-Одитен-доклад-на-Сметната-палата-за-2025-г.pdf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00133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A1708D-5F57-4A6E-AEC6-B51D716D49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buNone/>
              <a:defRPr sz="48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C37B7E-D974-4683-B452-3AB8D5233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Щракнете, за да редактирате стила на подзаглавието в образеца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DAE0F-6FF9-475E-83FF-1D584C61636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5CF2C-80EC-48A0-A8E4-1D6E08725B1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81B1B-F20D-448E-BC69-73BD5A5376F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07A81F-8FB7-4652-BB93-929EA69EE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EE0F305-6DB0-410D-B447-84B685740C9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CC04D-B0FE-4954-B057-109CA6B945B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3F8A3F-8845-464A-BA23-61103767620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548444-270D-462A-9B5A-2AC501AA88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EEAE86-63CF-4D5F-B184-E16205A17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buNone/>
              <a:defRPr sz="40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874F0A-CF5C-453F-8876-B29536036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3B950-B95B-44DA-B8DC-C77B9ED871B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A3016-5492-4789-8567-656D19E3C3B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63337-4EBF-4177-A51E-97986F95CD7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4E156C9-8B82-46F9-9943-B57A2C0EF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0C36EE0-68F4-4942-90FF-DD33A822235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EDE6665C-AD33-4B70-B02F-0852CD37B6FB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F503F6-4467-47EE-9320-6ADF1063D2D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222B6A-9CFD-4A25-A283-5F55BCF08E4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AB985D-051A-47E9-BD2A-D5691CE356B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BC4FF2BA-D809-47F7-A12F-E1216F864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678E1-D99A-4EC7-9C4A-0100263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951B51F-A1AB-48ED-99AE-04846E1B49C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48B58B-FA36-4578-841A-FE48D061FEB4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542DBBA1-C19A-4A8B-80DA-995AC3D695B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E560B7-CDEC-4290-8DAF-B735D3CB1D7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1927A6-5F9D-4FB3-9C66-1CF980AEDDE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96071B-ADD3-42BF-A422-6E153CFF44F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884DA2-1A18-44C3-96F7-1C3467937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841E1A-85BC-4DF8-9086-B0301C297ED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C033D4-680E-4E25-B732-FEED87A3262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8AC967-CE1B-47F7-AE41-3C95CA5D68E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EC3C89-32D4-4FE8-8356-9F9FE497DA4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B50741-12A4-4400-8C5C-810857D4AEA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E9436F-4A64-4099-BF71-2DDFBDA801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A9F6ACB-123A-4F5D-B9EE-5A546CCB5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buNone/>
              <a:defRPr sz="32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257D787-854A-4CFC-A337-277548D5D4D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EFF4A-913E-4256-99DB-A67754308B8A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1F597E-96F5-43CD-ABDF-8235EAADA57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7256FE-BB0A-4233-8C38-147F263F035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97783F-D3E0-41B9-8E9E-65066BBFC53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3E41DB-7530-4809-81F3-1D0FC5FE7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buNone/>
              <a:defRPr sz="32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5D2B79-48F0-43B6-8626-CEAD0FC447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>
            <a:solidFill>
              <a:srgbClr val="EAEAEA"/>
            </a:solidFill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t>Щракнете върху иконата, за да добавите картина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E70C9F-A23E-440B-9BEA-6642ABAC737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F25D2A-6FAC-4B92-AFDA-7C955834A7D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DBBFD4-5C32-49D0-BB41-820187202B0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B805DC-E252-411D-8514-8FD77CDE12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067E71-D1E6-4E96-BFEE-A4AD9D7B5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EB1ABD-E7D7-4612-AF67-8BBAEF07C7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>
            <a:solidFill>
              <a:srgbClr val="EAEAEA"/>
            </a:solidFill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t>Щракнете върху иконата, за да добавите картина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80A815-9AFC-41ED-A106-A557AB6B442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7D8ECF-7CFC-4B02-9CB5-D9B749A8F8A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B16AE5-AED4-4586-838F-852AAE327FC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7BA1B0-F50B-47CA-B210-A4A57FEE0E8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AA9AED-0400-4F86-9BA3-059D12841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buNone/>
              <a:defRPr sz="32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62D62-A95E-41D5-BE46-A59FA046B43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62766-F5D1-4917-B736-9D2B04B7E8D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FFF6D1-38DE-4FFF-95B5-DD18147F405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8D277B-25E8-478C-BDF7-EC0A0A2C32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988C5E-2BA1-411C-A760-6BC8B3AA7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buNone/>
              <a:defRPr sz="32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90C3FFB2-1AB0-4DD6-B383-C52AC534DD8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F0FA9C-0378-4BED-9D30-CD25FABADC9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46EE61-54F8-4099-A8D9-026D2A1D831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1768EE-7F1D-4699-A6CD-8E344D105F8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5B44B-38C6-486E-839F-C7A00205E64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F70DAF-DCD1-4251-B2FD-BC1B6EBDFC5A}"/>
              </a:ext>
            </a:extLst>
          </p:cNvPr>
          <p:cNvSpPr>
            <a:spLocks noGrp="1"/>
          </p:cNvSpPr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>
              <a:buNone/>
              <a:defRPr sz="3200" b="0" cap="all">
                <a:ln w="3175" cmpd="sng">
                  <a:noFill/>
                </a:ln>
                <a:effectLst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buNone/>
              <a:defRPr>
                <a:solidFill>
                  <a:schemeClr val="tx2"/>
                </a:solidFill>
              </a:defRPr>
            </a:lvl2pPr>
            <a:lvl3pPr>
              <a:buNone/>
              <a:defRPr>
                <a:solidFill>
                  <a:schemeClr val="tx2"/>
                </a:solidFill>
              </a:defRPr>
            </a:lvl3pPr>
            <a:lvl4pPr>
              <a:buNone/>
              <a:defRPr>
                <a:solidFill>
                  <a:schemeClr val="tx2"/>
                </a:solidFill>
              </a:defRPr>
            </a:lvl4pPr>
            <a:lvl5pPr>
              <a:buNone/>
              <a:defRPr>
                <a:solidFill>
                  <a:schemeClr val="tx2"/>
                </a:solidFill>
              </a:defRPr>
            </a:lvl5pPr>
            <a:lvl6pPr>
              <a:buNone/>
              <a:defRPr>
                <a:solidFill>
                  <a:schemeClr val="tx2"/>
                </a:solidFill>
              </a:defRPr>
            </a:lvl6pPr>
            <a:lvl7pPr>
              <a:buNone/>
              <a:defRPr>
                <a:solidFill>
                  <a:schemeClr val="tx2"/>
                </a:solidFill>
              </a:defRPr>
            </a:lvl7pPr>
            <a:lvl8pPr>
              <a:buNone/>
              <a:defRPr>
                <a:solidFill>
                  <a:schemeClr val="tx2"/>
                </a:solidFill>
              </a:defRPr>
            </a:lvl8pPr>
            <a:lvl9pPr>
              <a:buNone/>
              <a:defRPr>
                <a:solidFill>
                  <a:schemeClr val="tx2"/>
                </a:solidFill>
              </a:defRPr>
            </a:lvl9pPr>
          </a:lstStyle>
          <a:p>
            <a:pPr>
              <a:buNone/>
            </a:pPr>
            <a:r>
              <a:rPr sz="8000">
                <a:solidFill>
                  <a:schemeClr val="tx1"/>
                </a:solidFill>
              </a:rPr>
              <a:t>“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5FAB7B-EC08-4CC7-A41B-DBDE6A25C4AF}"/>
              </a:ext>
            </a:extLst>
          </p:cNvPr>
          <p:cNvSpPr>
            <a:spLocks noGrp="1"/>
          </p:cNvSpPr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>
              <a:buNone/>
              <a:defRPr sz="3200" b="0" cap="all">
                <a:ln w="3175" cmpd="sng">
                  <a:noFill/>
                </a:ln>
                <a:effectLst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buNone/>
              <a:defRPr>
                <a:solidFill>
                  <a:schemeClr val="tx2"/>
                </a:solidFill>
              </a:defRPr>
            </a:lvl2pPr>
            <a:lvl3pPr>
              <a:buNone/>
              <a:defRPr>
                <a:solidFill>
                  <a:schemeClr val="tx2"/>
                </a:solidFill>
              </a:defRPr>
            </a:lvl3pPr>
            <a:lvl4pPr>
              <a:buNone/>
              <a:defRPr>
                <a:solidFill>
                  <a:schemeClr val="tx2"/>
                </a:solidFill>
              </a:defRPr>
            </a:lvl4pPr>
            <a:lvl5pPr>
              <a:buNone/>
              <a:defRPr>
                <a:solidFill>
                  <a:schemeClr val="tx2"/>
                </a:solidFill>
              </a:defRPr>
            </a:lvl5pPr>
            <a:lvl6pPr>
              <a:buNone/>
              <a:defRPr>
                <a:solidFill>
                  <a:schemeClr val="tx2"/>
                </a:solidFill>
              </a:defRPr>
            </a:lvl6pPr>
            <a:lvl7pPr>
              <a:buNone/>
              <a:defRPr>
                <a:solidFill>
                  <a:schemeClr val="tx2"/>
                </a:solidFill>
              </a:defRPr>
            </a:lvl7pPr>
            <a:lvl8pPr>
              <a:buNone/>
              <a:defRPr>
                <a:solidFill>
                  <a:schemeClr val="tx2"/>
                </a:solidFill>
              </a:defRPr>
            </a:lvl8pPr>
            <a:lvl9pPr>
              <a:buNone/>
              <a:defRPr>
                <a:solidFill>
                  <a:schemeClr val="tx2"/>
                </a:solidFill>
              </a:defRPr>
            </a:lvl9pPr>
          </a:lstStyle>
          <a:p>
            <a:pPr algn="r">
              <a:buNone/>
            </a:pPr>
            <a:r>
              <a:rPr sz="8000">
                <a:solidFill>
                  <a:schemeClr val="tx1"/>
                </a:solidFill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310B98-78CD-46B2-816C-AA1ED305F5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buNone/>
              <a:defRPr sz="3200"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57C94D-C3BC-457B-94BF-D5AE644C3F8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E1D2FF-B86E-4032-BF38-EF70E45DF5C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67942E-BDEC-40E6-891F-2C25732FA88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8CAF8-A7B1-423F-AC52-9B1F8EA8071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F1CD56F3-7715-4070-8997-4BF32F6B1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8871572-FD0A-48B7-8956-B6FB9536D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21FF4E2E-75D4-48D2-91A5-3804DF12664B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E2058F76-7944-40A1-B7B7-6319769C282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F81C1C44-89D5-423E-B0DC-840ABC631B5A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2FF37EC8-486C-45EB-8DCA-889C4C6FD89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5B0CFFB4-3B21-47E7-84B7-FCE86733E4CB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4B650B-454C-4E33-A51B-88F41E29589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95682-1AA2-40BF-A422-DF33DBCCFD5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9523B2-6E2F-4511-AE64-57E5A5DAF8D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 с карти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:a16="http://schemas.microsoft.com/office/drawing/2014/main" id="{FBC04720-3CCE-40D7-8284-7601F1C9E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6F9FA8B4-960A-45CA-933E-440F73266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5AD6B330-59DC-4E91-8435-B6DDA3D7E521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>
            <a:solidFill>
              <a:srgbClr val="EAEAEA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t>Щракнете върху иконата, за да добавите картина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828F725F-7386-408C-BF56-49363D5A2561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6B5BA298-1E05-42A6-951B-4B007B787D9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A3BD0DFB-19CC-4957-BA89-F7F33B126790}"/>
              </a:ext>
            </a:extLst>
          </p:cNvPr>
          <p:cNvSpPr>
            <a:spLocks noGrp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>
            <a:solidFill>
              <a:srgbClr val="EAEAEA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t>Щракнете върху иконата, за да добавите картина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4F45406B-E5F3-443A-BDB4-99A440F3B4F1}"/>
              </a:ext>
            </a:extLst>
          </p:cNvPr>
          <p:cNvSpPr>
            <a:spLocks noGrp="1"/>
          </p:cNvSpPr>
          <p:nvPr>
            <p:ph type="body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AD5602BC-BAED-4742-995F-88BD54B26B3A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CECDFC27-8813-4DC3-BFE5-30D19F70E089}"/>
              </a:ext>
            </a:extLst>
          </p:cNvPr>
          <p:cNvSpPr>
            <a:spLocks noGrp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>
            <a:solidFill>
              <a:srgbClr val="EAEAEA"/>
            </a:solidFill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t>Щракнете върху иконата, за да добавите картина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207EEEC9-FB2E-4E04-8334-C0674ABC3F15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buNone/>
            </a:pPr>
            <a:r>
              <a:t>Редактиране на стиловете на текста в образеца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30D8FF-9188-4BF4-B4E6-66ADB710096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03C940-AB8C-4C9D-A244-4F8F56498D6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E0D523-73E9-47DD-A5F4-104D5ED104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B986017-5470-407B-9831-EB5EC9D6F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Редакт. стил загл. образец</a:t>
            </a:r>
          </a:p>
        </p:txBody>
      </p:sp>
      <p:sp>
        <p:nvSpPr>
          <p:cNvPr id="11" name="Vertical Text Placeholder 2">
            <a:extLst>
              <a:ext uri="{FF2B5EF4-FFF2-40B4-BE49-F238E27FC236}">
                <a16:creationId xmlns:a16="http://schemas.microsoft.com/office/drawing/2014/main" id="{A832387F-BAC1-4F75-AA04-47F0D868E71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B09CB-0084-49F0-BF3B-8CEA879E1FF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62B1C-37CF-4EDC-B4BB-9B10288D3B5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A118A-4A1D-4074-AD60-1FF54778B4D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96F383-CF0F-4E18-8F9A-103E5353B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buNone/>
              <a:defRPr/>
            </a:lvl1pPr>
          </a:lstStyle>
          <a:p>
            <a:r>
              <a:t>Редакт. стил загл. образец</a:t>
            </a:r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E93C4723-6936-4E7E-AEF5-B33097054BD2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600B7-2C0F-4176-A12F-F3264CC3A62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700E1-2B9A-4C08-A136-A0564C1CF20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C8FA0-FCD2-4C81-9722-138DACBD8FA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0794191-6183-4AD3-85C6-EF321DA5E6D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/>
          </p:cNvPicPr>
          <p:nvPr/>
        </p:nvPicPr>
        <p:blipFill>
          <a:blip r:embed="rId19">
            <a:alphaModFix/>
          </a:blip>
          <a:srcRect/>
          <a:stretch>
            <a:fillRect/>
          </a:stretch>
        </p:blipFill>
        <p:spPr>
          <a:xfrm>
            <a:off x="1" y="-1"/>
            <a:ext cx="9144002" cy="685800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948B2F-BA61-4881-AFDD-4850C649B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Редакт. стил загл. образец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D193B5-9809-4AEC-BDB3-98FFDE0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>
              <a:buNone/>
            </a:pPr>
            <a:r>
              <a:t>Редактиране на стиловете на текста в образеца</a:t>
            </a:r>
          </a:p>
          <a:p>
            <a:pPr>
              <a:buNone/>
            </a:pPr>
            <a:r>
              <a:t>Второ ниво</a:t>
            </a:r>
          </a:p>
          <a:p>
            <a:pPr>
              <a:buNone/>
            </a:pPr>
            <a:r>
              <a:t>Трето ниво</a:t>
            </a:r>
          </a:p>
          <a:p>
            <a:pPr>
              <a:buNone/>
            </a:pPr>
            <a:r>
              <a:t>Четвърто ниво</a:t>
            </a:r>
          </a:p>
          <a:p>
            <a:pPr>
              <a:buNone/>
            </a:pPr>
            <a:r>
              <a:t>Пето ниво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EE09E-1D0E-49DB-8FDB-55EB27BC735C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000">
                <a:solidFill>
                  <a:schemeClr val="tx1"/>
                </a:solidFill>
              </a:defRPr>
            </a:lvl1pPr>
          </a:lstStyle>
          <a:p>
            <a:fld id="{980EC930-FD59-4EAD-A3AD-EB2F5BBF0184}" type="datetimeFigureOut">
              <a:t>30.7.2026 г.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40EABE-DF4B-4D11-B786-E378508DAEA3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364B0-1E4B-4573-A26A-7018C716C2F8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000">
                <a:solidFill>
                  <a:schemeClr val="tx1"/>
                </a:solidFill>
              </a:defRPr>
            </a:lvl1pPr>
          </a:lstStyle>
          <a:p>
            <a:fld id="{C0794191-6183-4AD3-85C6-EF321DA5E6D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>
        <a:lnSpc>
          <a:spcPct val="90000"/>
        </a:lnSpc>
        <a:buNone/>
        <a:defRPr sz="3600" cap="all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120000"/>
        </a:lnSpc>
        <a:spcBef>
          <a:spcPts val="1000"/>
        </a:spcBef>
        <a:buChar char="•"/>
        <a:defRPr sz="2000" cap="all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120000"/>
        </a:lnSpc>
        <a:spcBef>
          <a:spcPts val="500"/>
        </a:spcBef>
        <a:buChar char="•"/>
        <a:defRPr sz="1800" cap="all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120000"/>
        </a:lnSpc>
        <a:spcBef>
          <a:spcPts val="500"/>
        </a:spcBef>
        <a:buChar char="•"/>
        <a:defRPr sz="1600" cap="all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120000"/>
        </a:lnSpc>
        <a:spcBef>
          <a:spcPts val="500"/>
        </a:spcBef>
        <a:buChar char="•"/>
        <a:defRPr sz="1400" cap="all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120000"/>
        </a:lnSpc>
        <a:spcBef>
          <a:spcPts val="500"/>
        </a:spcBef>
        <a:buChar char="•"/>
        <a:defRPr sz="1400" cap="all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120000"/>
        </a:lnSpc>
        <a:spcBef>
          <a:spcPts val="500"/>
        </a:spcBef>
        <a:buChar char="•"/>
        <a:defRPr sz="1400" cap="all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120000"/>
        </a:lnSpc>
        <a:spcBef>
          <a:spcPts val="500"/>
        </a:spcBef>
        <a:buChar char="•"/>
        <a:defRPr sz="1400" cap="all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120000"/>
        </a:lnSpc>
        <a:spcBef>
          <a:spcPts val="500"/>
        </a:spcBef>
        <a:buChar char="•"/>
        <a:defRPr sz="1400" cap="all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120000"/>
        </a:lnSpc>
        <a:spcBef>
          <a:spcPts val="500"/>
        </a:spcBef>
        <a:buChar char="•"/>
        <a:defRPr sz="1400" cap="all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Картина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8">
            <a:extLst>
              <a:ext uri="{FF2B5EF4-FFF2-40B4-BE49-F238E27FC236}">
                <a16:creationId xmlns:a16="http://schemas.microsoft.com/office/drawing/2014/main" id="{F1FDAA84-4BCB-476A-B564-F86C054858CB}"/>
              </a:ext>
            </a:extLst>
          </p:cNvPr>
          <p:cNvSpPr>
            <a:spLocks noGrp="1"/>
          </p:cNvSpPr>
          <p:nvPr/>
        </p:nvSpPr>
        <p:spPr>
          <a:xfrm>
            <a:off x="-29506" y="332656"/>
            <a:ext cx="9144000" cy="1944216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marL="0" indent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325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ОБЩИНА ПОМОРИЕ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325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ОТЧЕТ ЗА ИЗПЪЛНЕНИЕТО НА БЮДЖЕТА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325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2025 г.</a:t>
            </a:r>
          </a:p>
          <a:p>
            <a:pPr marL="0" indent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2325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800" b="1" dirty="0" err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Информация</a:t>
            </a:r>
            <a:r>
              <a:rPr sz="28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dirty="0" err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за</a:t>
            </a:r>
            <a:r>
              <a:rPr sz="28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dirty="0" err="1">
                <a:solidFill>
                  <a:srgbClr val="00B050"/>
                </a:solidFill>
                <a:latin typeface="Times New Roman"/>
                <a:ea typeface="Times New Roman"/>
                <a:cs typeface="Times New Roman"/>
              </a:rPr>
              <a:t>гражданите</a:t>
            </a:r>
            <a:endParaRPr sz="2800" b="1" dirty="0">
              <a:solidFill>
                <a:srgbClr val="00B050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1724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DE32371-FA07-4BCC-B62E-6E867224F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18518"/>
            <a:ext cx="8351166" cy="1596177"/>
          </a:xfrm>
        </p:spPr>
        <p:txBody>
          <a:bodyPr anchor="ctr">
            <a:normAutofit/>
          </a:bodyPr>
          <a:lstStyle/>
          <a:p>
            <a:pPr algn="ctr">
              <a:buNone/>
              <a:defRPr sz="232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32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Бюджетът</a:t>
            </a:r>
            <a:r>
              <a:rPr sz="232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32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232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2025 г. </a:t>
            </a:r>
            <a:r>
              <a:rPr sz="232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накратко</a:t>
            </a:r>
            <a:endParaRPr sz="2325" b="1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8C44A640-07CC-4F7E-AF84-015502A7F29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23528" y="1853041"/>
            <a:ext cx="8229600" cy="1321526"/>
          </a:xfrm>
        </p:spPr>
        <p:txBody>
          <a:bodyPr anchor="ctr">
            <a:normAutofit/>
          </a:bodyPr>
          <a:lstStyle/>
          <a:p>
            <a:pPr algn="ctr">
              <a:defRPr sz="18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ПРИХОДИ   68,22 </a:t>
            </a:r>
            <a:r>
              <a:rPr sz="187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млн</a:t>
            </a: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187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        РАЗХОДИ   65,99 </a:t>
            </a:r>
            <a:r>
              <a:rPr sz="187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млн</a:t>
            </a: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187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defRPr sz="18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ПОЛОЖИТЕЛНО САЛДО   2,23 </a:t>
            </a:r>
            <a:r>
              <a:rPr sz="187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млн</a:t>
            </a: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1875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sz="1875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sp>
        <p:nvSpPr>
          <p:cNvPr id="4" name="Правоъгълник 3">
            <a:extLst>
              <a:ext uri="{FF2B5EF4-FFF2-40B4-BE49-F238E27FC236}">
                <a16:creationId xmlns:a16="http://schemas.microsoft.com/office/drawing/2014/main" id="{314CBB3B-3BF9-4F46-A94A-0DE0BCFD0671}"/>
              </a:ext>
            </a:extLst>
          </p:cNvPr>
          <p:cNvSpPr>
            <a:spLocks noGrp="1"/>
          </p:cNvSpPr>
          <p:nvPr/>
        </p:nvSpPr>
        <p:spPr>
          <a:xfrm>
            <a:off x="107504" y="2214695"/>
            <a:ext cx="9036496" cy="4183888"/>
          </a:xfrm>
          <a:prstGeom prst="rect">
            <a:avLst/>
          </a:prstGeom>
        </p:spPr>
        <p:txBody>
          <a:bodyPr wrap="square" anchor="ctr">
            <a:normAutofit/>
          </a:bodyPr>
          <a:lstStyle/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КАПИТАЛОВИ ИНВЕСТИЦИИ   10,14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млн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НАЛИЧНИ СРЕДСТВА В КРАЯ НА ГОДИНАТА   4,52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млн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</a:pPr>
            <a:endParaRPr b="1" cap="all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Общината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приключва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годината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без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бюджетен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дефицит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със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запазена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финансова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устойчивост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8220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76A01E2-55EA-46A6-A9F0-64167145B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404664"/>
            <a:ext cx="8929718" cy="1268760"/>
          </a:xfrm>
        </p:spPr>
        <p:txBody>
          <a:bodyPr anchor="ctr">
            <a:normAutofit/>
          </a:bodyPr>
          <a:lstStyle/>
          <a:p>
            <a:pPr algn="ctr">
              <a:buNone/>
              <a:defRPr sz="232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32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Откъде постъпиха 68,22 млн. лв.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587FEFC9-CD79-404D-A61C-4D7F476A402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7200" y="1935480"/>
            <a:ext cx="8472518" cy="4636792"/>
          </a:xfrm>
        </p:spPr>
        <p:txBody>
          <a:bodyPr anchor="t">
            <a:normAutofit/>
          </a:bodyPr>
          <a:lstStyle/>
          <a:p>
            <a:pPr algn="l"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7" name="Table 6"/>
          <p:cNvGraphicFramePr/>
          <p:nvPr>
            <p:extLst>
              <p:ext uri="{D42A27DB-BD31-4B8C-83A1-F6EECF244321}">
                <p14:modId xmlns:p14="http://schemas.microsoft.com/office/powerpoint/2010/main" val="3038742895"/>
              </p:ext>
            </p:extLst>
          </p:nvPr>
        </p:nvGraphicFramePr>
        <p:xfrm>
          <a:off x="457230" y="1560576"/>
          <a:ext cx="8472488" cy="4636770"/>
        </p:xfrm>
        <a:graphic>
          <a:graphicData uri="http://schemas.openxmlformats.org/drawingml/2006/table">
            <a:tbl>
              <a:tblPr/>
              <a:tblGrid>
                <a:gridCol w="6100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22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7354">
                <a:tc>
                  <a:txBody>
                    <a:bodyPr/>
                    <a:lstStyle/>
                    <a:p>
                      <a:pPr algn="l"/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Собствени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— 37,1%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25,28 млн.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7354">
                <a:tc>
                  <a:txBody>
                    <a:bodyPr/>
                    <a:lstStyle/>
                    <a:p>
                      <a:pPr algn="l"/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Трансфери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централния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бюджет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— 53,0%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36,15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млн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7354">
                <a:tc>
                  <a:txBody>
                    <a:bodyPr/>
                    <a:lstStyle/>
                    <a:p>
                      <a:pPr algn="l"/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трансфери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— 11,9%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8,11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млн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7354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Временни безлихвени заеми, нето — –1,9%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–1,32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млн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7354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ОБЩО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68,22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млн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900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FFB3760A-D940-4735-980B-044C880A377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79512" y="836712"/>
            <a:ext cx="8784976" cy="5847928"/>
          </a:xfrm>
        </p:spPr>
        <p:txBody>
          <a:bodyPr anchor="t">
            <a:normAutofit/>
          </a:bodyPr>
          <a:lstStyle/>
          <a:p>
            <a:pPr algn="l">
              <a:buNone/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6" name="Table 5"/>
          <p:cNvGraphicFramePr/>
          <p:nvPr>
            <p:extLst>
              <p:ext uri="{D42A27DB-BD31-4B8C-83A1-F6EECF244321}">
                <p14:modId xmlns:p14="http://schemas.microsoft.com/office/powerpoint/2010/main" val="37011841"/>
              </p:ext>
            </p:extLst>
          </p:nvPr>
        </p:nvGraphicFramePr>
        <p:xfrm>
          <a:off x="179546" y="836676"/>
          <a:ext cx="8785003" cy="5397438"/>
        </p:xfrm>
        <a:graphic>
          <a:graphicData uri="http://schemas.openxmlformats.org/drawingml/2006/table">
            <a:tbl>
              <a:tblPr/>
              <a:tblGrid>
                <a:gridCol w="6325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74662">
                <a:tc gridSpan="2">
                  <a:txBody>
                    <a:bodyPr/>
                    <a:lstStyle/>
                    <a:p>
                      <a:pPr algn="ctr"/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Собствените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укрепват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местния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бюджет</a:t>
                      </a:r>
                      <a:endParaRPr sz="2000" b="1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262">
                <a:tc>
                  <a:txBody>
                    <a:bodyPr/>
                    <a:lstStyle/>
                    <a:p>
                      <a:pPr algn="l"/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ОБЩО СОБСТВЕНИ ПРИХОДИ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25 281 581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5528">
                <a:tc>
                  <a:txBody>
                    <a:bodyPr/>
                    <a:lstStyle/>
                    <a:p>
                      <a:pPr algn="l"/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Данъчни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</a:t>
                      </a:r>
                      <a:endParaRPr sz="20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12 259 120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4662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Неданъчни приходи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12 459 502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4662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Собствени приходи в държавните дейности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562 959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74662">
                <a:tc gridSpan="2">
                  <a:txBody>
                    <a:bodyPr/>
                    <a:lstStyle/>
                    <a:p>
                      <a:pPr algn="ctr"/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Собствените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осигуряват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местни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услуги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инфраструктура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участие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3378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45F5DC47-3DF3-48DB-865D-EF0B5FD6C71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7200" y="428604"/>
            <a:ext cx="8229600" cy="5895996"/>
          </a:xfrm>
        </p:spPr>
        <p:txBody>
          <a:bodyPr anchor="t">
            <a:normAutofit/>
          </a:bodyPr>
          <a:lstStyle/>
          <a:p>
            <a:pPr algn="l">
              <a:lnSpc>
                <a:spcPct val="80000"/>
              </a:lnSpc>
              <a:buNone/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6" name="Table 5"/>
          <p:cNvGraphicFramePr/>
          <p:nvPr>
            <p:extLst>
              <p:ext uri="{D42A27DB-BD31-4B8C-83A1-F6EECF244321}">
                <p14:modId xmlns:p14="http://schemas.microsoft.com/office/powerpoint/2010/main" val="1539704127"/>
              </p:ext>
            </p:extLst>
          </p:nvPr>
        </p:nvGraphicFramePr>
        <p:xfrm>
          <a:off x="457200" y="428625"/>
          <a:ext cx="8229600" cy="5895974"/>
        </p:xfrm>
        <a:graphic>
          <a:graphicData uri="http://schemas.openxmlformats.org/drawingml/2006/table">
            <a:tbl>
              <a:tblPr/>
              <a:tblGrid>
                <a:gridCol w="592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282">
                <a:tc gridSpan="2">
                  <a:txBody>
                    <a:bodyPr/>
                    <a:lstStyle/>
                    <a:p>
                      <a:pPr algn="ctr"/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Разходите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по-ниски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приходите</a:t>
                      </a:r>
                      <a:endParaRPr sz="2000" b="1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282">
                <a:tc>
                  <a:txBody>
                    <a:bodyPr/>
                    <a:lstStyle/>
                    <a:p>
                      <a:pPr algn="l"/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68 222 376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2282">
                <a:tc>
                  <a:txBody>
                    <a:bodyPr/>
                    <a:lstStyle/>
                    <a:p>
                      <a:pPr algn="l"/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РАЗХОДИ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65 993 714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2282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ПОЛОЖИТЕЛНО БЮДЖЕТНО САЛДО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2 228 662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2282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Изпълнение спрямо актуализирания план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92,09%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2282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Изменение на разходите спрямо 2024 г.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–2,84%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2282">
                <a:tc gridSpan="2">
                  <a:txBody>
                    <a:bodyPr/>
                    <a:lstStyle/>
                    <a:p>
                      <a:pPr algn="ctr"/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Общината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приключва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годината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бюджетен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дефицит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232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лавие 1">
            <a:extLst>
              <a:ext uri="{FF2B5EF4-FFF2-40B4-BE49-F238E27FC236}">
                <a16:creationId xmlns:a16="http://schemas.microsoft.com/office/drawing/2014/main" id="{1DE5FEED-056C-49C1-89BE-B235AE5A0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908720"/>
            <a:ext cx="8316416" cy="1080120"/>
          </a:xfrm>
        </p:spPr>
        <p:txBody>
          <a:bodyPr anchor="ctr">
            <a:normAutofit/>
          </a:bodyPr>
          <a:lstStyle/>
          <a:p>
            <a:pPr algn="ctr">
              <a:buNone/>
              <a:defRPr sz="210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10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 какво бяха използвани средствата</a:t>
            </a:r>
          </a:p>
        </p:txBody>
      </p:sp>
      <p:graphicFrame>
        <p:nvGraphicFramePr>
          <p:cNvPr id="7" name="Контейнер за съдържание 4"/>
          <p:cNvGraphicFramePr/>
          <p:nvPr>
            <p:extLst>
              <p:ext uri="{D42A27DB-BD31-4B8C-83A1-F6EECF244321}">
                <p14:modId xmlns:p14="http://schemas.microsoft.com/office/powerpoint/2010/main" val="95961686"/>
              </p:ext>
            </p:extLst>
          </p:nvPr>
        </p:nvGraphicFramePr>
        <p:xfrm>
          <a:off x="-4940" y="1988840"/>
          <a:ext cx="9148940" cy="48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Правоъгълник 1">
            <a:extLst>
              <a:ext uri="{FF2B5EF4-FFF2-40B4-BE49-F238E27FC236}">
                <a16:creationId xmlns:a16="http://schemas.microsoft.com/office/drawing/2014/main" id="{4BE7E3AB-FC31-45E3-99CF-BB299D7607C6}"/>
              </a:ext>
            </a:extLst>
          </p:cNvPr>
          <p:cNvSpPr>
            <a:spLocks noGrp="1"/>
          </p:cNvSpPr>
          <p:nvPr/>
        </p:nvSpPr>
        <p:spPr>
          <a:xfrm>
            <a:off x="-28726" y="318396"/>
            <a:ext cx="8964488" cy="1323439"/>
          </a:xfrm>
          <a:prstGeom prst="rect">
            <a:avLst/>
          </a:prstGeom>
        </p:spPr>
        <p:txBody>
          <a:bodyPr wrap="square" anchor="ctr">
            <a:normAutofit/>
          </a:bodyPr>
          <a:lstStyle/>
          <a:p>
            <a:pPr algn="ctr">
              <a:spcBef>
                <a:spcPts val="0"/>
              </a:spcBef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Текущи разходи: 55,85 млн. лв. / 84,63%</a:t>
            </a:r>
          </a:p>
          <a:p>
            <a:pPr algn="ctr">
              <a:spcBef>
                <a:spcPts val="0"/>
              </a:spcBef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Капиталови разходи: 10,14 млн. лв. / 15,37%</a:t>
            </a:r>
          </a:p>
        </p:txBody>
      </p:sp>
    </p:spTree>
    <p:extLst>
      <p:ext uri="{BB962C8B-B14F-4D97-AF65-F5344CB8AC3E}">
        <p14:creationId xmlns:p14="http://schemas.microsoft.com/office/powerpoint/2010/main" val="685042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5DF28C98-D422-4218-92CA-83AE3CE5C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196" y="764704"/>
            <a:ext cx="8229600" cy="1143000"/>
          </a:xfrm>
        </p:spPr>
        <p:txBody>
          <a:bodyPr anchor="ctr">
            <a:normAutofit/>
          </a:bodyPr>
          <a:lstStyle/>
          <a:p>
            <a:pPr algn="ctr">
              <a:buNone/>
              <a:defRPr sz="21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1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Основните текущи разходи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A80839F9-2F32-4D7E-9348-144216BDF18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07504" y="2492896"/>
            <a:ext cx="8856984" cy="4248472"/>
          </a:xfrm>
        </p:spPr>
        <p:txBody>
          <a:bodyPr anchor="t">
            <a:normAutofit/>
          </a:bodyPr>
          <a:lstStyle/>
          <a:p>
            <a:pPr algn="l">
              <a:buChar char="•"/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7" name="Table 6"/>
          <p:cNvGraphicFramePr/>
          <p:nvPr>
            <p:extLst>
              <p:ext uri="{D42A27DB-BD31-4B8C-83A1-F6EECF244321}">
                <p14:modId xmlns:p14="http://schemas.microsoft.com/office/powerpoint/2010/main" val="1424893160"/>
              </p:ext>
            </p:extLst>
          </p:nvPr>
        </p:nvGraphicFramePr>
        <p:xfrm>
          <a:off x="50389" y="1797939"/>
          <a:ext cx="8857011" cy="4248432"/>
        </p:xfrm>
        <a:graphic>
          <a:graphicData uri="http://schemas.openxmlformats.org/drawingml/2006/table">
            <a:tbl>
              <a:tblPr/>
              <a:tblGrid>
                <a:gridCol w="6377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9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Заплати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възнаграждения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осигуровки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36 072 125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Текуща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издръжка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16 692 146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Организации с нестопанска цел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1 489 465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Субсидии за нефинансови предприятия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696 483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Помощи и обезщетения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429 787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Лихви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заеми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281 335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Лихви по общински ценни книжа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7 117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105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Нетно възстановен ДДС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(-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105 449</a:t>
                      </a:r>
                      <a:r>
                        <a:rPr lang="en-US"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6522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9B02DDE-0481-4EC8-B586-C43B3D69DAD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51520" y="692696"/>
            <a:ext cx="8579296" cy="6048672"/>
          </a:xfrm>
        </p:spPr>
        <p:txBody>
          <a:bodyPr anchor="t">
            <a:normAutofit/>
          </a:bodyPr>
          <a:lstStyle/>
          <a:p>
            <a:pPr marL="0" indent="0" algn="l">
              <a:buNone/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6" name="Table 5"/>
          <p:cNvGraphicFramePr/>
          <p:nvPr>
            <p:extLst>
              <p:ext uri="{D42A27DB-BD31-4B8C-83A1-F6EECF244321}">
                <p14:modId xmlns:p14="http://schemas.microsoft.com/office/powerpoint/2010/main" val="4011742160"/>
              </p:ext>
            </p:extLst>
          </p:nvPr>
        </p:nvGraphicFramePr>
        <p:xfrm>
          <a:off x="251555" y="692658"/>
          <a:ext cx="8579263" cy="6048660"/>
        </p:xfrm>
        <a:graphic>
          <a:graphicData uri="http://schemas.openxmlformats.org/drawingml/2006/table">
            <a:tbl>
              <a:tblPr/>
              <a:tblGrid>
                <a:gridCol w="6177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2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4866">
                <a:tc gridSpan="2">
                  <a:txBody>
                    <a:bodyPr/>
                    <a:lstStyle/>
                    <a:p>
                      <a:pPr algn="ctr"/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Над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10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млн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инвестиции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през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2025 г.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КАПИТАЛОВИ РАЗХОДИ — ОБЩО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10 140 868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Основни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ремонти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7 379 327 лв.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Материални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дълготрайни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активи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2 684 243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Нематериални дълготрайни активи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9 000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Капиталови трансфери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68 298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Държавни дейности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1 859 532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Местни дейности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8 007 923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Дофинансирани държавни дейности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273 413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4866">
                <a:tc gridSpan="2">
                  <a:txBody>
                    <a:bodyPr/>
                    <a:lstStyle/>
                    <a:p>
                      <a:pPr algn="ctr"/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Капиталовите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разходи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представляват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15,37%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всички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разходи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645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27330298-6364-4C7C-BB43-C456B0F02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847" y="116632"/>
            <a:ext cx="8686800" cy="576064"/>
          </a:xfrm>
        </p:spPr>
        <p:txBody>
          <a:bodyPr anchor="ctr">
            <a:normAutofit/>
          </a:bodyPr>
          <a:lstStyle/>
          <a:p>
            <a:pPr algn="ctr">
              <a:defRPr sz="18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8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Избрани инвестиции и проекти през 2025 г.</a:t>
            </a:r>
          </a:p>
        </p:txBody>
      </p:sp>
      <p:graphicFrame>
        <p:nvGraphicFramePr>
          <p:cNvPr id="5" name="Контейнер за съдържание 7"/>
          <p:cNvGraphicFramePr/>
          <p:nvPr>
            <p:extLst>
              <p:ext uri="{D42A27DB-BD31-4B8C-83A1-F6EECF244321}">
                <p14:modId xmlns:p14="http://schemas.microsoft.com/office/powerpoint/2010/main" val="86859338"/>
              </p:ext>
            </p:extLst>
          </p:nvPr>
        </p:nvGraphicFramePr>
        <p:xfrm>
          <a:off x="9427" y="692697"/>
          <a:ext cx="9134573" cy="616530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82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01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Водопровод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Лъка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Каменар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3 097 563 </a:t>
                      </a:r>
                      <a:r>
                        <a:rPr sz="1600" b="1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87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Улици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ВиК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инфраструктура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централната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градска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част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2 569 076 лв.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61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Рибарско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пристанище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Поморие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1 254 200 лв.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3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Път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Ахелой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Тънково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1 211 181 лв.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031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Енергийна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ефективност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училища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детски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градини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1 023 568 лв.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90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Лодкостоянка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Ахелой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439 595 лв.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5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Дворно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пространство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ДГ „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Веселушко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“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423 488 </a:t>
                      </a:r>
                      <a:r>
                        <a:rPr sz="1600" b="1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5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Обществени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пространства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 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Поморие</a:t>
                      </a:r>
                      <a:endParaRPr sz="16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336 003 </a:t>
                      </a:r>
                      <a:r>
                        <a:rPr sz="1600" b="1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5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Благоустрояване на площи – собствен принос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180 800 </a:t>
                      </a:r>
                      <a:r>
                        <a:rPr sz="1600" b="1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642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Туристическа сцена – Ахелой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113 072 </a:t>
                      </a:r>
                      <a:r>
                        <a:rPr sz="1600" b="1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5430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 amt="92000"/>
            <a:duotone>
              <a:schemeClr val="bg1">
                <a:shade val="90000"/>
                <a:satMod val="150000"/>
              </a:schemeClr>
              <a:schemeClr val="bg1">
                <a:tint val="88000"/>
                <a:satMod val="150000"/>
              </a:schemeClr>
            </a:duotone>
            <a:lum/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65AB8BDC-9FD1-4416-9CC2-8C77C61F752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0" y="116632"/>
            <a:ext cx="9144000" cy="6741368"/>
          </a:xfrm>
        </p:spPr>
        <p:txBody>
          <a:bodyPr anchor="t">
            <a:normAutofit/>
          </a:bodyPr>
          <a:lstStyle/>
          <a:p>
            <a:pPr marL="0" indent="0" algn="l">
              <a:buNone/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6" name="Table 5"/>
          <p:cNvGraphicFramePr/>
          <p:nvPr>
            <p:extLst>
              <p:ext uri="{D42A27DB-BD31-4B8C-83A1-F6EECF244321}">
                <p14:modId xmlns:p14="http://schemas.microsoft.com/office/powerpoint/2010/main" val="1445369187"/>
              </p:ext>
            </p:extLst>
          </p:nvPr>
        </p:nvGraphicFramePr>
        <p:xfrm>
          <a:off x="0" y="116586"/>
          <a:ext cx="9144000" cy="6741413"/>
        </p:xfrm>
        <a:graphic>
          <a:graphicData uri="http://schemas.openxmlformats.org/drawingml/2006/table">
            <a:tbl>
              <a:tblPr/>
              <a:tblGrid>
                <a:gridCol w="6583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63059">
                <a:tc gridSpan="2">
                  <a:txBody>
                    <a:bodyPr/>
                    <a:lstStyle/>
                    <a:p>
                      <a:pPr algn="ctr"/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Проекти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външно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финансиране</a:t>
                      </a:r>
                      <a:endParaRPr sz="2000" b="1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3059">
                <a:tc>
                  <a:txBody>
                    <a:bodyPr/>
                    <a:lstStyle/>
                    <a:p>
                      <a:pPr algn="l"/>
                      <a:r>
                        <a:rPr sz="18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ОБЩО ОТЧЕТЕНИ ПРОЕКТНИ РАЗХОДИ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10 000 918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3059">
                <a:tc>
                  <a:txBody>
                    <a:bodyPr/>
                    <a:lstStyle/>
                    <a:p>
                      <a:pPr algn="l"/>
                      <a:r>
                        <a:rPr sz="18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Национален фонд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3 337 261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3059">
                <a:tc>
                  <a:txBody>
                    <a:bodyPr/>
                    <a:lstStyle/>
                    <a:p>
                      <a:pPr algn="l"/>
                      <a:r>
                        <a:rPr sz="18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Разплащателна агенция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4 795 441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3059">
                <a:tc>
                  <a:txBody>
                    <a:bodyPr/>
                    <a:lstStyle/>
                    <a:p>
                      <a:pPr algn="l"/>
                      <a:r>
                        <a:rPr sz="18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 европейски средства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1 827 941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059">
                <a:tc>
                  <a:txBody>
                    <a:bodyPr/>
                    <a:lstStyle/>
                    <a:p>
                      <a:pPr algn="l"/>
                      <a:r>
                        <a:rPr sz="18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 международни програми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40 275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63059">
                <a:tc gridSpan="2">
                  <a:txBody>
                    <a:bodyPr/>
                    <a:lstStyle/>
                    <a:p>
                      <a:pPr algn="ctr"/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Външното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финансиране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разширява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инвестиционните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възможности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общината</a:t>
                      </a:r>
                      <a:r>
                        <a:rPr sz="18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388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DE32371-FA07-4BCC-B62E-6E867224F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18518"/>
            <a:ext cx="8351166" cy="1596177"/>
          </a:xfrm>
        </p:spPr>
        <p:txBody>
          <a:bodyPr anchor="ctr">
            <a:normAutofit/>
          </a:bodyPr>
          <a:lstStyle/>
          <a:p>
            <a:pPr algn="ctr">
              <a:buNone/>
              <a:defRPr sz="22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2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Финансова устойчивост в края на годината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8C44A640-07CC-4F7E-AF84-015502A7F29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23528" y="2276872"/>
            <a:ext cx="8229600" cy="1321526"/>
          </a:xfrm>
        </p:spPr>
        <p:txBody>
          <a:bodyPr anchor="t">
            <a:normAutofit/>
          </a:bodyPr>
          <a:lstStyle/>
          <a:p>
            <a:pPr algn="l"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sp>
        <p:nvSpPr>
          <p:cNvPr id="4" name="Правоъгълник 3">
            <a:extLst>
              <a:ext uri="{FF2B5EF4-FFF2-40B4-BE49-F238E27FC236}">
                <a16:creationId xmlns:a16="http://schemas.microsoft.com/office/drawing/2014/main" id="{314CBB3B-3BF9-4F46-A94A-0DE0BCFD0671}"/>
              </a:ext>
            </a:extLst>
          </p:cNvPr>
          <p:cNvSpPr>
            <a:spLocks noGrp="1"/>
          </p:cNvSpPr>
          <p:nvPr/>
        </p:nvSpPr>
        <p:spPr>
          <a:xfrm>
            <a:off x="0" y="3324976"/>
            <a:ext cx="9036496" cy="4056888"/>
          </a:xfrm>
          <a:prstGeom prst="rect">
            <a:avLst/>
          </a:prstGeom>
        </p:spPr>
        <p:txBody>
          <a:bodyPr wrap="square" anchor="ctr">
            <a:normAutofit/>
          </a:bodyPr>
          <a:lstStyle/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  <a:defRPr sz="150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Със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собствени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приходи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дофинансирани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държавни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дейности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1 891 533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</a:pPr>
            <a:endParaRPr b="1" cap="all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228600" indent="-228600" algn="ctr">
              <a:lnSpc>
                <a:spcPct val="120000"/>
              </a:lnSpc>
              <a:spcBef>
                <a:spcPts val="1000"/>
              </a:spcBef>
              <a:buNone/>
              <a:defRPr sz="150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Важно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част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от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наличните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средства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целеви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не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могат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бъдат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използвани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свободно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други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b="1" cap="all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дейности</a:t>
            </a:r>
            <a:r>
              <a:rPr b="1" cap="all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graphicFrame>
        <p:nvGraphicFramePr>
          <p:cNvPr id="9" name="Table 8"/>
          <p:cNvGraphicFramePr/>
          <p:nvPr>
            <p:extLst>
              <p:ext uri="{D42A27DB-BD31-4B8C-83A1-F6EECF244321}">
                <p14:modId xmlns:p14="http://schemas.microsoft.com/office/powerpoint/2010/main" val="1147421920"/>
              </p:ext>
            </p:extLst>
          </p:nvPr>
        </p:nvGraphicFramePr>
        <p:xfrm>
          <a:off x="323564" y="2276856"/>
          <a:ext cx="8229600" cy="1321500"/>
        </p:xfrm>
        <a:graphic>
          <a:graphicData uri="http://schemas.openxmlformats.org/drawingml/2006/table">
            <a:tbl>
              <a:tblPr/>
              <a:tblGrid>
                <a:gridCol w="592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0500">
                <a:tc>
                  <a:txBody>
                    <a:bodyPr/>
                    <a:lstStyle/>
                    <a:p>
                      <a:pPr algn="l"/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Налични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20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към</a:t>
                      </a:r>
                      <a:r>
                        <a:rPr sz="20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31.12.2025 г.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4 522 551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500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 държавни дейности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3 248 669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500">
                <a:tc>
                  <a:txBody>
                    <a:bodyPr/>
                    <a:lstStyle/>
                    <a:p>
                      <a:pPr algn="l"/>
                      <a:r>
                        <a:rPr sz="20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 местни дейности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1 273 882 </a:t>
                      </a:r>
                      <a:r>
                        <a:rPr sz="20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20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8220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45F5DC47-3DF3-48DB-865D-EF0B5FD6C71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7200" y="428604"/>
            <a:ext cx="8229600" cy="5895996"/>
          </a:xfrm>
        </p:spPr>
        <p:txBody>
          <a:bodyPr anchor="ctr">
            <a:normAutofit/>
          </a:bodyPr>
          <a:lstStyle/>
          <a:p>
            <a:pPr algn="l">
              <a:lnSpc>
                <a:spcPct val="80000"/>
              </a:lnSpc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lang="bg-BG"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	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Одитът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потвърждава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достоверността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отчета</a:t>
            </a:r>
            <a:endParaRPr sz="1600" b="1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80000"/>
              </a:lnSpc>
              <a:buNone/>
            </a:pPr>
            <a:endParaRPr sz="1600" b="1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l">
              <a:lnSpc>
                <a:spcPct val="80000"/>
              </a:lnSpc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Сметната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палата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изразява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НЕМОДИФИЦИРАНО ОДИТНО МНЕНИЕ:</a:t>
            </a:r>
          </a:p>
          <a:p>
            <a:pPr algn="l">
              <a:lnSpc>
                <a:spcPct val="80000"/>
              </a:lnSpc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финансовият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отчет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представя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вярно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честно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финансовото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състояние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Община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Поморие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към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31.12.2025 г.</a:t>
            </a:r>
          </a:p>
          <a:p>
            <a:pPr>
              <a:lnSpc>
                <a:spcPct val="80000"/>
              </a:lnSpc>
              <a:buNone/>
            </a:pPr>
            <a:endParaRPr sz="1600" b="1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algn="l"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•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Установените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неправилни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отчитания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коригирани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0" indent="0" algn="l">
              <a:buNone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•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установени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случаи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несъобразяване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със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законите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нормативните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актове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l"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•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Необходимо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е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засилване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контрола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ръчното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въвеждане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финансови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данни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endParaRPr sz="1600" b="1" dirty="0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algn="l"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Фокусът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занапред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готови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проекти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силна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собствена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приходна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база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контрол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върху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текущите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разходи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активна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инвестиционна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dirty="0" err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подготовка</a:t>
            </a:r>
            <a:r>
              <a:rPr sz="1600" b="1" dirty="0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32328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артина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B4188D2-EBA5-4A00-B7C8-2D429AF0C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692696"/>
            <a:ext cx="9144000" cy="1080120"/>
          </a:xfrm>
        </p:spPr>
        <p:txBody>
          <a:bodyPr anchor="ctr">
            <a:normAutofit/>
          </a:bodyPr>
          <a:lstStyle/>
          <a:p>
            <a:pPr algn="ctr">
              <a:buNone/>
              <a:defRPr sz="2325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ПРИЛОЖЕНИЯ</a:t>
            </a:r>
          </a:p>
          <a:p>
            <a:pPr algn="ctr">
              <a:buNone/>
              <a:defRPr sz="2325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Подробни</a:t>
            </a:r>
            <a:r>
              <a:rPr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финансови</a:t>
            </a:r>
            <a:r>
              <a:rPr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  <a:ea typeface="Times New Roman"/>
                <a:cs typeface="Times New Roman"/>
              </a:rPr>
              <a:t>разбивки</a:t>
            </a:r>
            <a:endParaRPr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034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776A01E2-55EA-46A6-A9F0-64167145B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404664"/>
            <a:ext cx="8929718" cy="1268760"/>
          </a:xfrm>
        </p:spPr>
        <p:txBody>
          <a:bodyPr anchor="ctr">
            <a:normAutofit/>
          </a:bodyPr>
          <a:lstStyle/>
          <a:p>
            <a:pPr algn="ctr">
              <a:buNone/>
              <a:defRPr sz="21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1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Подробна структура на приходите за 2025 г.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587FEFC9-CD79-404D-A61C-4D7F476A402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7200" y="1935480"/>
            <a:ext cx="8472518" cy="4636792"/>
          </a:xfrm>
        </p:spPr>
        <p:txBody>
          <a:bodyPr anchor="t">
            <a:normAutofit/>
          </a:bodyPr>
          <a:lstStyle/>
          <a:p>
            <a:pPr algn="l"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7" name="Table 6"/>
          <p:cNvGraphicFramePr/>
          <p:nvPr>
            <p:extLst>
              <p:ext uri="{D42A27DB-BD31-4B8C-83A1-F6EECF244321}">
                <p14:modId xmlns:p14="http://schemas.microsoft.com/office/powerpoint/2010/main" val="1096778276"/>
              </p:ext>
            </p:extLst>
          </p:nvPr>
        </p:nvGraphicFramePr>
        <p:xfrm>
          <a:off x="457200" y="1505712"/>
          <a:ext cx="8472488" cy="4636770"/>
        </p:xfrm>
        <a:graphic>
          <a:graphicData uri="http://schemas.openxmlformats.org/drawingml/2006/table">
            <a:tbl>
              <a:tblPr/>
              <a:tblGrid>
                <a:gridCol w="6100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22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Собствени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приходи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25 281 581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Трансфери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централния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бюджет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36 152 122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Обща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субсидия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31 407 062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Субсидия за зимно поддържане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130 200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Целева субсидия за капиталови разходи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1 601 586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Целеви трансфери по § 31-18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1 797 302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Трансфери за превозвачи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1 222 582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Възстановени трансфери към централния бюджет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–6 610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 трансфери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8 110 933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367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Временни безлихвени заеми — нето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–1 322 260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900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D49A142-DAB5-4C04-8228-071263684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666" y="332656"/>
            <a:ext cx="8229600" cy="857256"/>
          </a:xfrm>
        </p:spPr>
        <p:txBody>
          <a:bodyPr>
            <a:noAutofit/>
          </a:bodyPr>
          <a:lstStyle/>
          <a:p>
            <a:r>
              <a:rPr sz="3300" b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Приходите са 68 222 376 лв.  в т.ч.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A8A0C11B-AE1E-4E78-860F-BE7F0F775A7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09207" y="1189912"/>
            <a:ext cx="8472518" cy="496730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Приходите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с </a:t>
            </a: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държавен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характер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са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размер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   </a:t>
            </a:r>
          </a:p>
          <a:p>
            <a:pPr algn="ctr">
              <a:buNone/>
            </a:pP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38 284 384 </a:t>
            </a:r>
            <a:r>
              <a:rPr sz="2400" b="1" dirty="0" err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лв</a:t>
            </a: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None/>
            </a:pPr>
            <a:r>
              <a:rPr sz="2400" b="1" dirty="0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           									</a:t>
            </a:r>
            <a:r>
              <a:rPr sz="2400" b="1" dirty="0" err="1">
                <a:latin typeface="Times New Roman"/>
                <a:ea typeface="Times New Roman"/>
                <a:cs typeface="Times New Roman"/>
              </a:rPr>
              <a:t>Собствени</a:t>
            </a:r>
            <a:r>
              <a:rPr sz="2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400" b="1" dirty="0" err="1">
                <a:latin typeface="Times New Roman"/>
                <a:ea typeface="Times New Roman"/>
                <a:cs typeface="Times New Roman"/>
              </a:rPr>
              <a:t>приходи</a:t>
            </a:r>
            <a:r>
              <a:rPr sz="2400" b="1" dirty="0">
                <a:latin typeface="Times New Roman"/>
                <a:ea typeface="Times New Roman"/>
                <a:cs typeface="Times New Roman"/>
              </a:rPr>
              <a:t> 562 959 </a:t>
            </a:r>
            <a:r>
              <a:rPr sz="2400" b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400" b="1" dirty="0">
                <a:latin typeface="Times New Roman"/>
                <a:ea typeface="Times New Roman"/>
                <a:cs typeface="Times New Roman"/>
              </a:rPr>
              <a:t>. в </a:t>
            </a:r>
            <a:r>
              <a:rPr sz="2400" b="1" dirty="0" err="1">
                <a:latin typeface="Times New Roman"/>
                <a:ea typeface="Times New Roman"/>
                <a:cs typeface="Times New Roman"/>
              </a:rPr>
              <a:t>т.ч</a:t>
            </a:r>
            <a:r>
              <a:rPr sz="2400" b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sz="2400" dirty="0" err="1">
                <a:latin typeface="Times New Roman"/>
                <a:ea typeface="Times New Roman"/>
                <a:cs typeface="Times New Roman"/>
              </a:rPr>
              <a:t>Приходи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 и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доходи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собственост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         16 236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sz="2400" dirty="0" err="1">
                <a:latin typeface="Times New Roman"/>
                <a:ea typeface="Times New Roman"/>
                <a:cs typeface="Times New Roman"/>
              </a:rPr>
              <a:t>Помощи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и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дарения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                                            13 422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sz="2400" dirty="0" err="1">
                <a:latin typeface="Times New Roman"/>
                <a:ea typeface="Times New Roman"/>
                <a:cs typeface="Times New Roman"/>
              </a:rPr>
              <a:t>Общински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такси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                                                  17 298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sz="2400" dirty="0">
                <a:latin typeface="Times New Roman"/>
                <a:ea typeface="Times New Roman"/>
                <a:cs typeface="Times New Roman"/>
              </a:rPr>
              <a:t>ДДС                                                                                  (-180)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sz="2400" dirty="0" err="1">
                <a:latin typeface="Times New Roman"/>
                <a:ea typeface="Times New Roman"/>
                <a:cs typeface="Times New Roman"/>
              </a:rPr>
              <a:t>Други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неданъчни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приходи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                             516 183 </a:t>
            </a:r>
            <a:r>
              <a:rPr sz="2400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400" dirty="0"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2907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520E581F-8B69-47DC-8E2E-3448A12BDCB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7200" y="548680"/>
            <a:ext cx="8472518" cy="6023592"/>
          </a:xfrm>
        </p:spPr>
        <p:txBody>
          <a:bodyPr>
            <a:normAutofit fontScale="92500"/>
          </a:bodyPr>
          <a:lstStyle/>
          <a:p>
            <a:r>
              <a:rPr sz="2000" b="1">
                <a:latin typeface="Times New Roman"/>
                <a:ea typeface="Times New Roman"/>
                <a:cs typeface="Times New Roman"/>
              </a:rPr>
              <a:t>Траснфери от ЦБ                                                  34 013 236 лв. в т.ч.</a:t>
            </a:r>
          </a:p>
          <a:p>
            <a:pPr>
              <a:buChar char="•"/>
            </a:pPr>
            <a:r>
              <a:rPr sz="2000">
                <a:latin typeface="Times New Roman"/>
                <a:ea typeface="Times New Roman"/>
                <a:cs typeface="Times New Roman"/>
              </a:rPr>
              <a:t>Обща субсидия                                                      31 407 062 лв.</a:t>
            </a:r>
          </a:p>
          <a:p>
            <a:pPr>
              <a:buChar char="•"/>
            </a:pPr>
            <a:r>
              <a:rPr sz="2000">
                <a:latin typeface="Times New Roman"/>
                <a:ea typeface="Times New Roman"/>
                <a:cs typeface="Times New Roman"/>
              </a:rPr>
              <a:t>Получени целеви трансфери по § 31-18    1 390 202 лв.</a:t>
            </a:r>
          </a:p>
          <a:p>
            <a:pPr>
              <a:buNone/>
            </a:pPr>
            <a:r>
              <a:rPr sz="1800" i="1">
                <a:latin typeface="Times New Roman"/>
                <a:ea typeface="Times New Roman"/>
                <a:cs typeface="Times New Roman"/>
              </a:rPr>
              <a:t>За  издръжка на деца                                                                 1 211 лв.</a:t>
            </a:r>
          </a:p>
          <a:p>
            <a:pPr>
              <a:buNone/>
            </a:pPr>
            <a:r>
              <a:rPr sz="1800" i="1">
                <a:latin typeface="Times New Roman"/>
                <a:ea typeface="Times New Roman"/>
                <a:cs typeface="Times New Roman"/>
              </a:rPr>
              <a:t>За възнаграждения на одитен комитет                        36 725 лв.</a:t>
            </a:r>
          </a:p>
          <a:p>
            <a:pPr>
              <a:buNone/>
            </a:pPr>
            <a:r>
              <a:rPr sz="1800" i="1">
                <a:latin typeface="Times New Roman"/>
                <a:ea typeface="Times New Roman"/>
                <a:cs typeface="Times New Roman"/>
              </a:rPr>
              <a:t>ЗА ПРЕВОЗ НА ДЕЦАТА ОТ Украйна в оу гр. Ахелой        78 736 лв.</a:t>
            </a:r>
          </a:p>
          <a:p>
            <a:pPr>
              <a:buNone/>
            </a:pPr>
            <a:r>
              <a:rPr sz="1800" i="1">
                <a:latin typeface="Times New Roman"/>
                <a:ea typeface="Times New Roman"/>
                <a:cs typeface="Times New Roman"/>
              </a:rPr>
              <a:t>За ремонт на сп.площадка в оу с. бата                          26 519 лв.</a:t>
            </a:r>
          </a:p>
          <a:p>
            <a:pPr>
              <a:buNone/>
            </a:pPr>
            <a:r>
              <a:rPr sz="1800" i="1">
                <a:latin typeface="Times New Roman"/>
                <a:ea typeface="Times New Roman"/>
                <a:cs typeface="Times New Roman"/>
              </a:rPr>
              <a:t>За физкултурен салон на оу хр. Ботев гр.поморие 689 911 лв.</a:t>
            </a:r>
          </a:p>
          <a:p>
            <a:pPr>
              <a:buNone/>
            </a:pPr>
            <a:r>
              <a:rPr sz="1800" i="1">
                <a:latin typeface="Times New Roman"/>
                <a:ea typeface="Times New Roman"/>
                <a:cs typeface="Times New Roman"/>
              </a:rPr>
              <a:t>За физкултурен салон на оу гр. Каблешково            557 100 лв.</a:t>
            </a:r>
          </a:p>
          <a:p>
            <a:pPr>
              <a:buNone/>
            </a:pPr>
            <a:endParaRPr sz="1800" i="1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80000"/>
              </a:lnSpc>
              <a:buChar char="•"/>
            </a:pPr>
            <a:r>
              <a:rPr sz="2000">
                <a:latin typeface="Times New Roman"/>
                <a:ea typeface="Times New Roman"/>
                <a:cs typeface="Times New Roman"/>
              </a:rPr>
              <a:t>Целеви Трансфери  за превозвачи.               1 222 582 лв.</a:t>
            </a:r>
          </a:p>
          <a:p>
            <a:pPr>
              <a:lnSpc>
                <a:spcPct val="80000"/>
              </a:lnSpc>
              <a:buChar char="•"/>
            </a:pP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80000"/>
              </a:lnSpc>
              <a:buChar char="•"/>
            </a:pPr>
            <a:r>
              <a:rPr sz="2000">
                <a:latin typeface="Times New Roman"/>
                <a:ea typeface="Times New Roman"/>
                <a:cs typeface="Times New Roman"/>
              </a:rPr>
              <a:t>Възстановени трансфери в ЦБ от неусвоени средства </a:t>
            </a:r>
          </a:p>
          <a:p>
            <a:pPr marL="0" indent="0">
              <a:lnSpc>
                <a:spcPct val="80000"/>
              </a:lnSpc>
              <a:buNone/>
            </a:pPr>
            <a:r>
              <a:rPr sz="2000">
                <a:latin typeface="Times New Roman"/>
                <a:ea typeface="Times New Roman"/>
                <a:cs typeface="Times New Roman"/>
              </a:rPr>
              <a:t>      от превозвачи от 2024 г.                             ( – 6 610 ) лв.</a:t>
            </a:r>
          </a:p>
          <a:p>
            <a:pPr>
              <a:buNone/>
            </a:pP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buNone/>
            </a:pPr>
            <a:endParaRPr sz="200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824005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FFB3760A-D940-4735-980B-044C880A377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79512" y="836712"/>
            <a:ext cx="8784976" cy="584792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sz="3600" b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Приходи с общински характер в размер на 29 937 992 лв.</a:t>
            </a:r>
          </a:p>
          <a:p>
            <a:pPr algn="ctr">
              <a:buNone/>
            </a:pPr>
            <a:endParaRPr sz="3600" b="1">
              <a:solidFill>
                <a:schemeClr val="tx2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sz="2800" b="1">
                <a:latin typeface="Times New Roman"/>
                <a:ea typeface="Times New Roman"/>
                <a:cs typeface="Times New Roman"/>
              </a:rPr>
              <a:t>Собствени приходи                       24 718 622 лв. </a:t>
            </a:r>
          </a:p>
          <a:p>
            <a:pPr marL="0" indent="0">
              <a:buNone/>
            </a:pPr>
            <a:r>
              <a:rPr sz="2800" b="1">
                <a:latin typeface="Times New Roman"/>
                <a:ea typeface="Times New Roman"/>
                <a:cs typeface="Times New Roman"/>
              </a:rPr>
              <a:t>в т.ч.</a:t>
            </a:r>
          </a:p>
          <a:p>
            <a:pPr marL="0" indent="0">
              <a:buNone/>
            </a:pPr>
            <a:endParaRPr sz="2800" b="1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2800">
                <a:latin typeface="Times New Roman"/>
                <a:ea typeface="Times New Roman"/>
                <a:cs typeface="Times New Roman"/>
              </a:rPr>
              <a:t>Данъчни приходи                                  12 259 120 лв. </a:t>
            </a:r>
          </a:p>
          <a:p>
            <a:pPr marL="0" indent="0">
              <a:buNone/>
            </a:pPr>
            <a:endParaRPr sz="28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2800">
                <a:latin typeface="Times New Roman"/>
                <a:ea typeface="Times New Roman"/>
                <a:cs typeface="Times New Roman"/>
              </a:rPr>
              <a:t>Неданъчни приходи                               12 459 502 лв.</a:t>
            </a:r>
          </a:p>
        </p:txBody>
      </p:sp>
    </p:spTree>
    <p:extLst>
      <p:ext uri="{BB962C8B-B14F-4D97-AF65-F5344CB8AC3E}">
        <p14:creationId xmlns:p14="http://schemas.microsoft.com/office/powerpoint/2010/main" val="1423378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E60192D7-396C-4FD3-A5C6-74C06F0C0D1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52664" y="1079016"/>
            <a:ext cx="8750206" cy="4764000"/>
          </a:xfrm>
        </p:spPr>
        <p:txBody>
          <a:bodyPr>
            <a:noAutofit/>
          </a:bodyPr>
          <a:lstStyle/>
          <a:p>
            <a:r>
              <a:rPr b="1" dirty="0" err="1">
                <a:latin typeface="Times New Roman"/>
                <a:ea typeface="Times New Roman"/>
                <a:cs typeface="Times New Roman"/>
              </a:rPr>
              <a:t>Взаимоотношения</a:t>
            </a:r>
            <a:r>
              <a:rPr b="1" dirty="0">
                <a:latin typeface="Times New Roman"/>
                <a:ea typeface="Times New Roman"/>
                <a:cs typeface="Times New Roman"/>
              </a:rPr>
              <a:t> с </a:t>
            </a:r>
            <a:r>
              <a:rPr b="1" dirty="0" err="1">
                <a:latin typeface="Times New Roman"/>
                <a:ea typeface="Times New Roman"/>
                <a:cs typeface="Times New Roman"/>
              </a:rPr>
              <a:t>Централния</a:t>
            </a:r>
            <a:r>
              <a:rPr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b="1" dirty="0" err="1">
                <a:latin typeface="Times New Roman"/>
                <a:ea typeface="Times New Roman"/>
                <a:cs typeface="Times New Roman"/>
              </a:rPr>
              <a:t>бюджет</a:t>
            </a:r>
            <a:r>
              <a:rPr b="1" dirty="0">
                <a:latin typeface="Times New Roman"/>
                <a:ea typeface="Times New Roman"/>
                <a:cs typeface="Times New Roman"/>
              </a:rPr>
              <a:t>                                                             2 138 886 </a:t>
            </a:r>
            <a:r>
              <a:rPr b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b="1" dirty="0"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marL="0" indent="0">
              <a:buNone/>
            </a:pPr>
            <a:r>
              <a:rPr b="1" dirty="0">
                <a:latin typeface="Times New Roman"/>
                <a:ea typeface="Times New Roman"/>
                <a:cs typeface="Times New Roman"/>
              </a:rPr>
              <a:t>в </a:t>
            </a:r>
            <a:r>
              <a:rPr b="1" dirty="0" err="1">
                <a:latin typeface="Times New Roman"/>
                <a:ea typeface="Times New Roman"/>
                <a:cs typeface="Times New Roman"/>
              </a:rPr>
              <a:t>т.ч</a:t>
            </a:r>
            <a:r>
              <a:rPr b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dirty="0" err="1">
                <a:latin typeface="Times New Roman"/>
                <a:ea typeface="Times New Roman"/>
                <a:cs typeface="Times New Roman"/>
              </a:rPr>
              <a:t>Целеви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трансфер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dirty="0">
                <a:latin typeface="Times New Roman"/>
                <a:ea typeface="Times New Roman"/>
                <a:cs typeface="Times New Roman"/>
              </a:rPr>
              <a:t> КР                                                                                                                  1 601 586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dirty="0" err="1">
                <a:latin typeface="Times New Roman"/>
                <a:ea typeface="Times New Roman"/>
                <a:cs typeface="Times New Roman"/>
              </a:rPr>
              <a:t>Обща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изравнителна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субсидия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dirty="0">
                <a:latin typeface="Times New Roman"/>
                <a:ea typeface="Times New Roman"/>
                <a:cs typeface="Times New Roman"/>
              </a:rPr>
              <a:t> ЦБ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зимно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поддържане</a:t>
            </a:r>
            <a:r>
              <a:rPr dirty="0">
                <a:latin typeface="Times New Roman"/>
                <a:ea typeface="Times New Roman"/>
                <a:cs typeface="Times New Roman"/>
              </a:rPr>
              <a:t>                                     130 200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>
              <a:buChar char="•"/>
            </a:pPr>
            <a:r>
              <a:rPr dirty="0" err="1">
                <a:latin typeface="Times New Roman"/>
                <a:ea typeface="Times New Roman"/>
                <a:cs typeface="Times New Roman"/>
              </a:rPr>
              <a:t>Трансфери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др</a:t>
            </a:r>
            <a:r>
              <a:rPr dirty="0">
                <a:latin typeface="Times New Roman"/>
                <a:ea typeface="Times New Roman"/>
                <a:cs typeface="Times New Roman"/>
              </a:rPr>
              <a:t>.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целеви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разходи</a:t>
            </a:r>
            <a:r>
              <a:rPr dirty="0">
                <a:latin typeface="Times New Roman"/>
                <a:ea typeface="Times New Roman"/>
                <a:cs typeface="Times New Roman"/>
              </a:rPr>
              <a:t> (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достигане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dirty="0">
                <a:latin typeface="Times New Roman"/>
                <a:ea typeface="Times New Roman"/>
                <a:cs typeface="Times New Roman"/>
              </a:rPr>
              <a:t>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мин.рЗ</a:t>
            </a:r>
            <a:r>
              <a:rPr dirty="0">
                <a:latin typeface="Times New Roman"/>
                <a:ea typeface="Times New Roman"/>
                <a:cs typeface="Times New Roman"/>
              </a:rPr>
              <a:t>)                                        407 100 </a:t>
            </a:r>
            <a:r>
              <a:rPr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endParaRPr sz="1400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100" i="1" dirty="0">
                <a:latin typeface="Times New Roman"/>
                <a:ea typeface="Times New Roman"/>
                <a:cs typeface="Times New Roman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10534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ED35D920-5BF7-42C9-8CBE-BF3CBDB830F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23528" y="548641"/>
            <a:ext cx="8640960" cy="5758853"/>
          </a:xfrm>
        </p:spPr>
        <p:txBody>
          <a:bodyPr>
            <a:noAutofit/>
          </a:bodyPr>
          <a:lstStyle/>
          <a:p>
            <a:r>
              <a:rPr sz="1200" b="1" dirty="0" err="1">
                <a:latin typeface="Times New Roman"/>
                <a:ea typeface="Times New Roman"/>
                <a:cs typeface="Times New Roman"/>
              </a:rPr>
              <a:t>Трансфери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в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размер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4 399 209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. в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т.ч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r>
              <a:rPr sz="1200" dirty="0">
                <a:latin typeface="Times New Roman"/>
                <a:ea typeface="Times New Roman"/>
                <a:cs typeface="Times New Roman"/>
              </a:rPr>
              <a:t>    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Трансфери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между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бюджетни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сметки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 § 61                                                                3 383 812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r>
              <a:rPr sz="1200" b="1" dirty="0">
                <a:latin typeface="Times New Roman"/>
                <a:ea typeface="Times New Roman"/>
                <a:cs typeface="Times New Roman"/>
              </a:rPr>
              <a:t>      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Получени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трансфери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   § 61-01                                                                                                3 612 652 </a:t>
            </a:r>
            <a:r>
              <a:rPr sz="1200" b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b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Съфинансиране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проект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Общински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музей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12 000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Възстановени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средства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РИОСВ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по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чл.60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ЗУО                                                                                                         161 268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Община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Бургас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                                                    3 000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По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чл.113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ЗДБ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ОР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улици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и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ВиК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инфраструктура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в ЦГЧ                                                                             2 066 804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МРРБ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Пътя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Каблешково-Порой-Гълъбец-Горица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278 400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МТСП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По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Красива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България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                      171 442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Министерство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туризма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                        219 846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ДФ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Земеделие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ДДС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по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проекти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                 408 273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r>
              <a:rPr sz="1200" i="1" dirty="0" err="1">
                <a:latin typeface="Times New Roman"/>
                <a:ea typeface="Times New Roman"/>
                <a:cs typeface="Times New Roman"/>
              </a:rPr>
              <a:t>От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Министерство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младежта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и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спорта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291 619 </a:t>
            </a:r>
            <a:r>
              <a:rPr sz="12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200" i="1" dirty="0"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4887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63123381-C95C-4A5A-9352-0B401597D8BB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5496" y="1268760"/>
            <a:ext cx="9108504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/>
          </a:p>
          <a:p>
            <a:pPr marL="0" indent="0">
              <a:buNone/>
            </a:pPr>
            <a:r>
              <a:rPr b="1">
                <a:latin typeface="Times New Roman"/>
                <a:ea typeface="Times New Roman"/>
                <a:cs typeface="Times New Roman"/>
              </a:rPr>
              <a:t>Трансфери между бюджетни и</a:t>
            </a:r>
          </a:p>
          <a:p>
            <a:pPr marL="0" indent="0">
              <a:buNone/>
            </a:pPr>
            <a:r>
              <a:rPr b="1">
                <a:latin typeface="Times New Roman"/>
                <a:ea typeface="Times New Roman"/>
                <a:cs typeface="Times New Roman"/>
              </a:rPr>
              <a:t> извънб. сметки § 62                                                            (- 1 928 629) лв. </a:t>
            </a:r>
          </a:p>
          <a:p>
            <a:pPr marL="0" indent="0">
              <a:buNone/>
            </a:pPr>
            <a:r>
              <a:rPr b="1">
                <a:latin typeface="Times New Roman"/>
                <a:ea typeface="Times New Roman"/>
                <a:cs typeface="Times New Roman"/>
              </a:rPr>
              <a:t>в т.ч.</a:t>
            </a:r>
          </a:p>
          <a:p>
            <a:pPr marL="0" indent="0">
              <a:buNone/>
            </a:pPr>
            <a:r>
              <a:rPr sz="2400">
                <a:latin typeface="Times New Roman"/>
                <a:ea typeface="Times New Roman"/>
                <a:cs typeface="Times New Roman"/>
              </a:rPr>
              <a:t>                                                             </a:t>
            </a:r>
          </a:p>
          <a:p>
            <a:pPr marL="0" indent="0">
              <a:buNone/>
            </a:pPr>
            <a:r>
              <a:rPr b="1">
                <a:latin typeface="Times New Roman"/>
                <a:ea typeface="Times New Roman"/>
                <a:cs typeface="Times New Roman"/>
              </a:rPr>
              <a:t>Получени трансфери    §62-01                                            2 076 242 лв. </a:t>
            </a:r>
          </a:p>
          <a:p>
            <a:pPr marL="0" indent="0">
              <a:buNone/>
            </a:pPr>
            <a:r>
              <a:rPr i="1">
                <a:latin typeface="Times New Roman"/>
                <a:ea typeface="Times New Roman"/>
                <a:cs typeface="Times New Roman"/>
              </a:rPr>
              <a:t>По проекти от разплащателна агенция </a:t>
            </a:r>
          </a:p>
          <a:p>
            <a:pPr marL="0" indent="0">
              <a:buNone/>
            </a:pPr>
            <a:r>
              <a:rPr sz="2000">
                <a:latin typeface="Times New Roman"/>
                <a:ea typeface="Times New Roman"/>
                <a:cs typeface="Times New Roman"/>
              </a:rPr>
              <a:t>									</a:t>
            </a:r>
          </a:p>
          <a:p>
            <a:pPr marL="0" indent="0">
              <a:buNone/>
            </a:pPr>
            <a:r>
              <a:rPr sz="200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</a:t>
            </a:r>
          </a:p>
          <a:p>
            <a:pPr marL="0" indent="0">
              <a:buNone/>
            </a:pPr>
            <a:endParaRPr sz="200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33238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F8D9E52F-E5F7-4B85-A032-971E82295F9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5496" y="0"/>
            <a:ext cx="8856984" cy="666936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dirty="0">
                <a:latin typeface="Times New Roman"/>
                <a:ea typeface="Times New Roman"/>
                <a:cs typeface="Times New Roman"/>
              </a:rPr>
              <a:t>   </a:t>
            </a:r>
          </a:p>
          <a:p>
            <a:pPr marL="0" indent="0">
              <a:buNone/>
            </a:pPr>
            <a:r>
              <a:rPr sz="2200" b="1" dirty="0">
                <a:latin typeface="Times New Roman"/>
                <a:ea typeface="Times New Roman"/>
                <a:cs typeface="Times New Roman"/>
              </a:rPr>
              <a:t>        </a:t>
            </a:r>
            <a:r>
              <a:rPr sz="2200" b="1" dirty="0" err="1">
                <a:latin typeface="Times New Roman"/>
                <a:ea typeface="Times New Roman"/>
                <a:cs typeface="Times New Roman"/>
              </a:rPr>
              <a:t>Предоставени</a:t>
            </a:r>
            <a:r>
              <a:rPr sz="2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200" b="1" dirty="0" err="1">
                <a:latin typeface="Times New Roman"/>
                <a:ea typeface="Times New Roman"/>
                <a:cs typeface="Times New Roman"/>
              </a:rPr>
              <a:t>трансфери</a:t>
            </a:r>
            <a:r>
              <a:rPr sz="22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ea typeface="Times New Roman"/>
                <a:cs typeface="Times New Roman"/>
              </a:rPr>
              <a:t>(</a:t>
            </a:r>
            <a:r>
              <a:rPr sz="2200" b="1" dirty="0">
                <a:latin typeface="Times New Roman"/>
                <a:ea typeface="Times New Roman"/>
                <a:cs typeface="Times New Roman"/>
              </a:rPr>
              <a:t>-4 004 871) </a:t>
            </a:r>
            <a:r>
              <a:rPr sz="2200" b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2200" b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endParaRPr sz="2200" b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Към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МОСВ 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задължения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нередност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(-447 334)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 </a:t>
            </a:r>
          </a:p>
          <a:p>
            <a:pPr marL="0" indent="0">
              <a:buNone/>
            </a:pP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Енергийна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ефективност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в ОУ с.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Гълъбец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и ДГ с.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Порой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(-95 857)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Проект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Съоръжения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за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Туристически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атракции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гр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Ахелой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(-8 677)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 </a:t>
            </a:r>
          </a:p>
          <a:p>
            <a:pPr marL="0" indent="0">
              <a:buNone/>
            </a:pP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Проект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„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Улична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мрежа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Ахелой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/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Каблешково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(-70 110)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  </a:t>
            </a:r>
          </a:p>
          <a:p>
            <a:pPr marL="0" indent="0">
              <a:buNone/>
            </a:pP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Подобряване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инфраструктурата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рибарско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пристанище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гр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Поморие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marL="0" indent="0">
              <a:buNone/>
            </a:pPr>
            <a:r>
              <a:rPr sz="1500" i="1" dirty="0">
                <a:latin typeface="Times New Roman"/>
                <a:ea typeface="Times New Roman"/>
                <a:cs typeface="Times New Roman"/>
              </a:rPr>
              <a:t>с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цел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разтоварването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и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съхранението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нежелания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улов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(- 202 534)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 </a:t>
            </a:r>
          </a:p>
          <a:p>
            <a:pPr marL="0" indent="0">
              <a:buNone/>
            </a:pP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Реконструкция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и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рехабилитация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съществуващи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общински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пътища</a:t>
            </a: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>
                <a:latin typeface="Times New Roman"/>
                <a:ea typeface="Times New Roman"/>
                <a:cs typeface="Times New Roman"/>
              </a:rPr>
              <a:t>/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Път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Ахелой-Тънково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           (-1 187 958)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marL="0" indent="0">
              <a:buNone/>
            </a:pP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</a:p>
          <a:p>
            <a:pPr marL="0" indent="0">
              <a:buNone/>
            </a:pPr>
            <a:r>
              <a:rPr sz="1500" i="1" dirty="0" err="1">
                <a:latin typeface="Times New Roman"/>
                <a:ea typeface="Times New Roman"/>
                <a:cs typeface="Times New Roman"/>
              </a:rPr>
              <a:t>Енергийно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обновяване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публичен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сграден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фонд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в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областта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на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културата</a:t>
            </a:r>
            <a:endParaRPr sz="1500" i="1" dirty="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dirty="0">
                <a:latin typeface="Times New Roman"/>
                <a:ea typeface="Times New Roman"/>
                <a:cs typeface="Times New Roman"/>
              </a:rPr>
              <a:t>ЛОТ 1   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читалища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по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селата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)- 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собствен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принос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(- 3 930) </a:t>
            </a:r>
            <a:r>
              <a:rPr sz="1500" i="1" dirty="0" err="1">
                <a:latin typeface="Times New Roman"/>
                <a:ea typeface="Times New Roman"/>
                <a:cs typeface="Times New Roman"/>
              </a:rPr>
              <a:t>лв</a:t>
            </a:r>
            <a:r>
              <a:rPr sz="1500" i="1" dirty="0">
                <a:latin typeface="Times New Roman"/>
                <a:ea typeface="Times New Roman"/>
                <a:cs typeface="Times New Roman"/>
              </a:rPr>
              <a:t>.</a:t>
            </a:r>
            <a:r>
              <a:rPr sz="1500" dirty="0">
                <a:latin typeface="Times New Roman"/>
                <a:ea typeface="Times New Roman"/>
                <a:cs typeface="Times New Roman"/>
              </a:rPr>
              <a:t>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endParaRPr sz="1500" dirty="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4498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40796ECA-3AA4-4D38-9FF1-171C435A7BE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0" y="692696"/>
            <a:ext cx="9036496" cy="612068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sz="6400" b="1">
                <a:latin typeface="Times New Roman"/>
                <a:ea typeface="Times New Roman"/>
                <a:cs typeface="Times New Roman"/>
              </a:rPr>
              <a:t>      получени Трансфери от  ПУДООС                      2 944 026 лв. </a:t>
            </a:r>
          </a:p>
          <a:p>
            <a:pPr marL="0" indent="0">
              <a:buNone/>
            </a:pPr>
            <a:endParaRPr sz="6400" b="1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6400">
                <a:latin typeface="Times New Roman"/>
                <a:ea typeface="Times New Roman"/>
                <a:cs typeface="Times New Roman"/>
              </a:rPr>
              <a:t>за водопровод лъка-каменар                                         3 430 286 лв.</a:t>
            </a:r>
          </a:p>
          <a:p>
            <a:pPr marL="0" indent="0">
              <a:buNone/>
            </a:pPr>
            <a:endParaRPr sz="640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6400">
                <a:latin typeface="Times New Roman"/>
                <a:ea typeface="Times New Roman"/>
                <a:cs typeface="Times New Roman"/>
              </a:rPr>
              <a:t>за зони за отдих и игри в ахелой, </a:t>
            </a:r>
          </a:p>
          <a:p>
            <a:pPr marL="0" indent="0">
              <a:buNone/>
            </a:pPr>
            <a:r>
              <a:rPr sz="6400">
                <a:latin typeface="Times New Roman"/>
                <a:ea typeface="Times New Roman"/>
                <a:cs typeface="Times New Roman"/>
              </a:rPr>
              <a:t>косовец и страцин                                                                     22 500 лв. </a:t>
            </a:r>
          </a:p>
          <a:p>
            <a:pPr marL="0" indent="0">
              <a:buNone/>
            </a:pPr>
            <a:endParaRPr sz="640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6400">
                <a:latin typeface="Times New Roman"/>
                <a:ea typeface="Times New Roman"/>
                <a:cs typeface="Times New Roman"/>
              </a:rPr>
              <a:t>градинка в гр. Каблешково                                                     7 500 лв.</a:t>
            </a:r>
          </a:p>
          <a:p>
            <a:pPr marL="0" indent="0">
              <a:buNone/>
            </a:pPr>
            <a:endParaRPr sz="6400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sz="6400" b="1">
                <a:latin typeface="Times New Roman"/>
                <a:ea typeface="Times New Roman"/>
                <a:cs typeface="Times New Roman"/>
              </a:rPr>
              <a:t>Предоставени трансфери на пудоос (ддс от водопровод лъка-каменар)                                                                        (-516 260) лв.</a:t>
            </a:r>
          </a:p>
          <a:p>
            <a:pPr marL="0" indent="0">
              <a:buNone/>
            </a:pPr>
            <a:endParaRPr sz="6400" b="1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endParaRPr sz="6400" b="1"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r>
              <a:rPr i="1">
                <a:latin typeface="Times New Roman"/>
                <a:ea typeface="Times New Roman"/>
                <a:cs typeface="Times New Roman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12427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5DF28C98-D422-4218-92CA-83AE3CE5C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196" y="764704"/>
            <a:ext cx="8229600" cy="1143000"/>
          </a:xfrm>
        </p:spPr>
        <p:txBody>
          <a:bodyPr anchor="ctr">
            <a:normAutofit/>
          </a:bodyPr>
          <a:lstStyle/>
          <a:p>
            <a:pPr algn="ctr">
              <a:buNone/>
              <a:defRPr sz="210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210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Текущи разходи – подробна разбивка I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A80839F9-2F32-4D7E-9348-144216BDF18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07504" y="2492896"/>
            <a:ext cx="8856984" cy="4248472"/>
          </a:xfrm>
        </p:spPr>
        <p:txBody>
          <a:bodyPr anchor="t">
            <a:normAutofit/>
          </a:bodyPr>
          <a:lstStyle/>
          <a:p>
            <a:pPr algn="l">
              <a:buChar char="•"/>
              <a:def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</a:rPr>
              <a:t>​</a:t>
            </a:r>
          </a:p>
        </p:txBody>
      </p:sp>
      <p:graphicFrame>
        <p:nvGraphicFramePr>
          <p:cNvPr id="7" name="Table 6"/>
          <p:cNvGraphicFramePr/>
          <p:nvPr>
            <p:extLst>
              <p:ext uri="{D42A27DB-BD31-4B8C-83A1-F6EECF244321}">
                <p14:modId xmlns:p14="http://schemas.microsoft.com/office/powerpoint/2010/main" val="2581246393"/>
              </p:ext>
            </p:extLst>
          </p:nvPr>
        </p:nvGraphicFramePr>
        <p:xfrm>
          <a:off x="107504" y="1681120"/>
          <a:ext cx="8857011" cy="4248435"/>
        </p:xfrm>
        <a:graphic>
          <a:graphicData uri="http://schemas.openxmlformats.org/drawingml/2006/table">
            <a:tbl>
              <a:tblPr/>
              <a:tblGrid>
                <a:gridCol w="6377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9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9687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Заплати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възнаграждения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осигуровки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36 072 125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9687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Текуща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издръжка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16 692 146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968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Нетно възстановен ДДС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–105 449</a:t>
                      </a:r>
                      <a:r>
                        <a:rPr lang="bg-BG"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968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Лихви по емисии на общински ценни книжа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7 117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9687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Лихви по заеми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281 335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6522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0BED84A-8945-4B68-8EC4-8EAAD59400A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07504" y="980728"/>
            <a:ext cx="8856984" cy="5040560"/>
          </a:xfrm>
        </p:spPr>
        <p:txBody>
          <a:bodyPr>
            <a:normAutofit/>
          </a:bodyPr>
          <a:lstStyle/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Други Разходи за лихви                                                                                                                                   1 790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За стипендии на учащите  в размер на                                                                                                57 060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Текущи трансфери, обезщетения и помощи по РОС                                                                   429 787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Субсидии за нефинансови предприятия                                                                                          696 483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За организации с нестопанска цел                                                                                                  1 489 465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Разходи за членски внос                                                                                                                              35 662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  <a:p>
            <a:pPr>
              <a:buChar char="•"/>
            </a:pPr>
            <a:r>
              <a:rPr sz="1300">
                <a:latin typeface="Times New Roman"/>
                <a:ea typeface="Times New Roman"/>
                <a:cs typeface="Times New Roman"/>
              </a:rPr>
              <a:t>Предоставени трансфери за чужбина                                                                                                 195 325 лв.</a:t>
            </a:r>
          </a:p>
          <a:p>
            <a:pPr>
              <a:buChar char="•"/>
            </a:pPr>
            <a:endParaRPr sz="130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18948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9B02DDE-0481-4EC8-B586-C43B3D69DAD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51520" y="692696"/>
            <a:ext cx="8579296" cy="6048672"/>
          </a:xfrm>
        </p:spPr>
        <p:txBody>
          <a:bodyPr anchor="ctr">
            <a:normAutofit/>
          </a:bodyPr>
          <a:lstStyle/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Капиталови разходи – обобщена разбивка</a:t>
            </a:r>
          </a:p>
          <a:p>
            <a:pPr marL="0" indent="0" algn="l">
              <a:buNone/>
              <a:defRPr sz="100">
                <a:solidFill>
                  <a:srgbClr val="FFFFFF"/>
                </a:solidFill>
              </a:defRPr>
            </a:pPr>
            <a:endParaRPr sz="1650" b="1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 делегирани от държавата дейности                        1 859 532 лв.</a:t>
            </a: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 местни дейности                                                    8 007 923 лв.</a:t>
            </a: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За дофинансирани държавни дейности                          273 413 лв.</a:t>
            </a:r>
          </a:p>
          <a:p>
            <a:pPr marL="0" indent="0" algn="l">
              <a:buNone/>
              <a:defRPr sz="100">
                <a:solidFill>
                  <a:srgbClr val="FFFFFF"/>
                </a:solidFill>
              </a:defRPr>
            </a:pPr>
            <a:endParaRPr sz="1650" b="1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ОБЩО КАПИТАЛОВИ РАЗХОДИ                                  10 140 868 лв.</a:t>
            </a: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Дял от общите разходи                                                     15,37%</a:t>
            </a:r>
          </a:p>
          <a:p>
            <a:pPr marL="0" indent="0" algn="l">
              <a:buNone/>
              <a:defRPr sz="100">
                <a:solidFill>
                  <a:srgbClr val="FFFFFF"/>
                </a:solidFill>
              </a:defRPr>
            </a:pPr>
            <a:endParaRPr sz="1650" b="1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Основни ремонти                                                         7 379 327 лв.</a:t>
            </a: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Придобиване на материални активи                           2 684 243 лв.</a:t>
            </a: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Придобиване на нематериални активи                               9 000 лв.</a:t>
            </a:r>
          </a:p>
          <a:p>
            <a:pPr marL="0" indent="0" algn="l">
              <a:buNone/>
              <a:def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650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Капиталови трансфери                                                    68 298 лв.</a:t>
            </a:r>
          </a:p>
        </p:txBody>
      </p:sp>
      <p:graphicFrame>
        <p:nvGraphicFramePr>
          <p:cNvPr id="6" name="Table 5"/>
          <p:cNvGraphicFramePr/>
          <p:nvPr>
            <p:extLst>
              <p:ext uri="{D42A27DB-BD31-4B8C-83A1-F6EECF244321}">
                <p14:modId xmlns:p14="http://schemas.microsoft.com/office/powerpoint/2010/main" val="2944800980"/>
              </p:ext>
            </p:extLst>
          </p:nvPr>
        </p:nvGraphicFramePr>
        <p:xfrm>
          <a:off x="251555" y="692658"/>
          <a:ext cx="8579263" cy="6048660"/>
        </p:xfrm>
        <a:graphic>
          <a:graphicData uri="http://schemas.openxmlformats.org/drawingml/2006/table">
            <a:tbl>
              <a:tblPr/>
              <a:tblGrid>
                <a:gridCol w="6177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2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4866">
                <a:tc gridSpan="2">
                  <a:txBody>
                    <a:bodyPr/>
                    <a:lstStyle/>
                    <a:p>
                      <a:pPr algn="ctr"/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Капиталови</a:t>
                      </a:r>
                      <a:r>
                        <a:rPr sz="1875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разходи</a:t>
                      </a:r>
                      <a:r>
                        <a:rPr sz="1875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— </a:t>
                      </a:r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обобщена</a:t>
                      </a:r>
                      <a:r>
                        <a:rPr sz="1875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разбивка</a:t>
                      </a:r>
                      <a:endParaRPr sz="1875" b="1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Делегирани</a:t>
                      </a:r>
                      <a:r>
                        <a:rPr sz="14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</a:t>
                      </a:r>
                      <a:r>
                        <a:rPr sz="14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държавата</a:t>
                      </a:r>
                      <a:r>
                        <a:rPr sz="14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дейности</a:t>
                      </a:r>
                      <a:endParaRPr sz="14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1 859 532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Местни</a:t>
                      </a:r>
                      <a:r>
                        <a:rPr sz="14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4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дейности</a:t>
                      </a:r>
                      <a:endParaRPr sz="14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8 007 923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Дофинансирани държавни дейности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273 413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ОБЩО КАПИТАЛОВИ РАЗХОДИ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10 140 868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Дял от общите разходи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15,37%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Основни ремонти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7 379 327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Материални дълготрайни активи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2 684 243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Нематериални дълготрайни активи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9 000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4866">
                <a:tc>
                  <a:txBody>
                    <a:bodyPr/>
                    <a:lstStyle/>
                    <a:p>
                      <a:pPr algn="l"/>
                      <a:r>
                        <a:rPr sz="14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Капиталови трансфери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68 298 </a:t>
                      </a:r>
                      <a:r>
                        <a:rPr sz="14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4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645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27330298-6364-4C7C-BB43-C456B0F02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847" y="116632"/>
            <a:ext cx="8686800" cy="576064"/>
          </a:xfrm>
        </p:spPr>
        <p:txBody>
          <a:bodyPr>
            <a:noAutofit/>
          </a:bodyPr>
          <a:lstStyle/>
          <a:p>
            <a:r>
              <a:rPr sz="2400" b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Основен  ремонт  7 379 327 лв.</a:t>
            </a:r>
          </a:p>
        </p:txBody>
      </p:sp>
      <p:graphicFrame>
        <p:nvGraphicFramePr>
          <p:cNvPr id="5" name="Контейнер за съдържание 7"/>
          <p:cNvGraphicFramePr/>
          <p:nvPr/>
        </p:nvGraphicFramePr>
        <p:xfrm>
          <a:off x="0" y="692697"/>
          <a:ext cx="9144000" cy="626304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92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015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основен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ремонт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дворно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пространство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 ДГ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Веселушко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Поморие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-I +II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етап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423 488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87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Инженерно-геоложко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проучване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ОР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ДГ "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Радост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"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Каблешково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29 190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61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ОУ с.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Бата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ремонт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съществуваща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спортна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площадка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25 319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30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дом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възрастни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хора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 с.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Горица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-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ремонт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покрив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част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фасада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56 237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031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dirty="0"/>
                    </a:p>
                    <a:p>
                      <a:pPr algn="l">
                        <a:buNone/>
                      </a:pPr>
                      <a:endParaRPr dirty="0"/>
                    </a:p>
                    <a:p>
                      <a:pPr algn="l">
                        <a:buNone/>
                      </a:pP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покрив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преустройство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промяна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предназначение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съществуваща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сграда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ЦНСТ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пълнолетни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лица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умствена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изостаналост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с.Бата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119 556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90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"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Качеството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водата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Лъка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Каменар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/ПУДООС/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3 097 563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5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 dirty="0"/>
                    </a:p>
                    <a:p>
                      <a:pPr algn="l">
                        <a:buNone/>
                      </a:pPr>
                      <a:endParaRPr dirty="0"/>
                    </a:p>
                    <a:p>
                      <a:pPr algn="l">
                        <a:buNone/>
                      </a:pP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Реконструкция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осветление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ул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Морска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гр</a:t>
                      </a:r>
                      <a:r>
                        <a:rPr sz="1600" b="0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sz="1600" b="0" i="0" u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Поморие</a:t>
                      </a:r>
                      <a:endParaRPr sz="1600" b="0" i="0" u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30 156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65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Прехвърляне на разходи по проект от минали години УО по населени места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-16 800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523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 на участък от ул. Проф. Стоянов с осигуряване на крайулично паркиране 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186 337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6429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 на улици и ВиК инфраструктура в ЦГЧ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2 569 076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54307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0" y="-3"/>
          <a:ext cx="9144000" cy="685800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56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7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2583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Реконструкция кръстовище ул.Княз Борис и Европа -по чл.113 от ЗДБРБ 2024 г.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17 493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0170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Допълнително СМР на ул. Морска - Поморие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25 980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342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Технически проект за рехабилитация на лодкостоянка гр. Ахелой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31 440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539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 камион  KIA на ОП  "ОГСС"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2 366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070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Инвестиционен проект за облагородяване на дворно пространство в Исторически музей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16 680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070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Инвестиционен проект за благоустрояване на дворно пространство в музей на солта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14 520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438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 Споделени брегове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-23 300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7851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Проектиране за ОР на част от ул. Княз Борис Поморие и пътища</a:t>
                      </a:r>
                      <a:br/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Бата-Белодол, Страцин-Косовец, Дъбник-Габерово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122 040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7211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ОР път Каблешково - Порой-Гълъбец-Горица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776 163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7017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67AA4429-7F14-4F53-ABDE-3E7A04C3E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572" y="116632"/>
            <a:ext cx="7704856" cy="65314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sz="2400" b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Придобиване на ДМА 2 684 243 лв</a:t>
            </a:r>
            <a:r>
              <a:rPr sz="2800" b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graphicFrame>
        <p:nvGraphicFramePr>
          <p:cNvPr id="5" name="Контейнер за съдържание 3"/>
          <p:cNvGraphicFramePr/>
          <p:nvPr/>
        </p:nvGraphicFramePr>
        <p:xfrm>
          <a:off x="0" y="836717"/>
          <a:ext cx="9144000" cy="602127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028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51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196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Компютри за общинска администрация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23 049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Лаптоп за ОС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1 554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399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Преносими компютри за ОУ гр. Ахелой - 9 бр.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8 346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Мултимедия за ОУ Хр. Ботев Поморие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1 720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Компютри за СУ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35 376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Компютри за медицински кабинети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12 777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Компютърна конфигурация за ОП СО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1 601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Компютри за ОП ОГСС-за озеленяване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Лаптоп за исторически музей 2 бр.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1 793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Компютри за ОП ОГСС-за горско и селско стопанство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8392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Интерактивни дъски 2 бр.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6 478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66592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0" y="2"/>
          <a:ext cx="9144000" cy="68579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96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7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4562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Сканиращо устройство 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1 598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097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ОУ Бата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4 065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0602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Изграждане на физкултурен салон на ОУ гр. Каблешково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968 838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357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Изграждане на STEM център в ОУ гр. Ахелой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70 231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357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Проектиране на физкултурен салон ОУ гр. Ахелой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12 000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3573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Изграждане на физкултурен салон на ОУ Хр. Ботев гр. Поморие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689 911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1006">
                <a:tc>
                  <a:txBody>
                    <a:bodyPr/>
                    <a:lstStyle/>
                    <a:p>
                      <a:pPr marL="0"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Придобиване на идеална част от съссобствен имот - сграда (бивша общинска аптека)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66 842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100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Климатик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100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Климатици СУ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4 040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64006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0" y="4"/>
          <a:ext cx="9144000" cy="68579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5963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7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428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ПГТ А.Константинов - фотоапарат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1 297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8392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Климтици 5 бр. за клубове на пенсинера в Порой, Гълъбец, Козичино, Бата и Горица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9 500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839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Климатик пенсинерски клуб Белодол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1 830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8392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Професионална печка  в Дом за възрастни в с. Горица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5 323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8392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Помпа за минерална вода  в с. Лъка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3 318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11755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Изграждане на светофарна уредба в кръстовище на ул. Княз Борис І и ул. Мусала в гр.Поморие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2 340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88392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Проектиране на автобусна спирка пред "Черноморско злато"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5 400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07637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0" y="1"/>
          <a:ext cx="9144000" cy="685799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462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Мултимедия 2 бр. за кухата могила и исторически музей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13 830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6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Рампа за инвалиди на рибарско пристанище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15 980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050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Система за видеонаблюдение - пристанище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4 424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50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Бариера за пристанище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6 360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0251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Система за издаване на електронни фишове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25 158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4050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СОТ и видеонаблюдение ТИЦ гр. Ахелой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2 656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4050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Пилон за "Син флаг" на рибарско пристанище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6 200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948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ДГ Веселушко съоръжения за двора - беседка + 2 бр. уреди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12 537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3281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0" y="3"/>
          <a:ext cx="9144000" cy="695739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55123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Трактор  за ОП ОГСС 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14 400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80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Микробус за ЦНСТ Поморие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87 798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01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Конвектомат за  ДГ Теменуга Ахелой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4 404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80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Гардероб за ДГ Веселушко Помориие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2 800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880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Професионална електрическа готварска печка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5 952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5512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Тримери 3 бр и моторни триони  2 бр. моторна ножица 1бр. +навесен мулчер 1бр за ОП ОГСС - озеленяване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18 736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880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Моторна косачка за ОП "ОГСС"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9 600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55123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Витрини, шкафове, метални каси за Общински музей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4 863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880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 СО-бойлер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1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3 566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07522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-14429" y="12523"/>
          <a:ext cx="9144000" cy="68454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001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Технически проект за обект "Нов дъждовен канализационен клон ул. Ангел Кънчев" м/у кръстовище на ул."Мусала" и ул."Средна гора"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53 880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003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Технически проект за обект "Нов дъждовен канализационен клон за отвеждане на дъждовни води от паркинг на ул."Европа"и ул."Солна".Нов дъждовен клон по ул."Цар Петър", "Европа" и "Солна"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26 280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001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 за ново отводняване на паркинг пред закусвалня "Вълчия глад" и отвеждане на дъждовните води към КПС 1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29 880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767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Поектиране и изграждане на ул. осветление на ул."Беласица" с. Лъка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5 099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7676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Поектиране и изграждане на ул. осветление на ул."Велико Търново" с. Лъка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5 092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0037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Оборудване на детска площадка "Флора" ул."Морска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29 102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001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Светещи фонтани 3 бр.- в парка до чит. Светлина, до Районен </a:t>
                      </a:r>
                      <a:br/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съд Поморие и пред сградата на ГХГ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94 440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5833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Контейнер за съдържание 3"/>
          <p:cNvGraphicFramePr/>
          <p:nvPr/>
        </p:nvGraphicFramePr>
        <p:xfrm>
          <a:off x="-14429" y="12522"/>
          <a:ext cx="9144000" cy="684547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53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5049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Детска площадка с кът за отдих гр. Ахелой по ПУДООС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27 488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9302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Поливна система за :    парк м/у ул. "Иван Вазов" и "Княз Борис I" - 7 121 лв  "Централен площад" - 36 852 лв.  зелени площи пред и странично от  сградата на Община Поморие - 27 027 лв.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89 816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049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 "Сцена край морето" гр.Ахелой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5 400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049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 лодкостоянка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049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Откупка на картни за Градска галерия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4 900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0491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Коледни арки 2 бр.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6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6 000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47279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1">
            <a:extLst>
              <a:ext uri="{FF2B5EF4-FFF2-40B4-BE49-F238E27FC236}">
                <a16:creationId xmlns:a16="http://schemas.microsoft.com/office/drawing/2014/main" id="{688C87B9-3A68-4563-828C-A4E3B3E9FFF7}"/>
              </a:ext>
            </a:extLst>
          </p:cNvPr>
          <p:cNvSpPr>
            <a:spLocks noGrp="1"/>
          </p:cNvSpPr>
          <p:nvPr/>
        </p:nvSpPr>
        <p:spPr>
          <a:xfrm>
            <a:off x="549639" y="1093887"/>
            <a:ext cx="8507288" cy="720080"/>
          </a:xfrm>
          <a:prstGeom prst="rect">
            <a:avLst/>
          </a:prstGeom>
        </p:spPr>
        <p:txBody>
          <a:bodyPr vert="horz" lIns="0" rIns="0" bIns="0" anchor="b">
            <a:normAutofit fontScale="97500"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2800" b="1" cap="all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Придобиване на НДА           9 000 лв.</a:t>
            </a:r>
          </a:p>
        </p:txBody>
      </p:sp>
      <p:graphicFrame>
        <p:nvGraphicFramePr>
          <p:cNvPr id="10" name="Таблица 6"/>
          <p:cNvGraphicFramePr/>
          <p:nvPr/>
        </p:nvGraphicFramePr>
        <p:xfrm>
          <a:off x="-6542" y="1916832"/>
          <a:ext cx="9157084" cy="78676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7415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5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8433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Филм "Богатствата на Поморие и региона"</a:t>
                      </a:r>
                    </a:p>
                  </a:txBody>
                  <a:tcPr marL="9525" marR="9525" marT="9525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9 000 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Правоъгълник 3">
            <a:extLst>
              <a:ext uri="{FF2B5EF4-FFF2-40B4-BE49-F238E27FC236}">
                <a16:creationId xmlns:a16="http://schemas.microsoft.com/office/drawing/2014/main" id="{25A010B2-D167-4441-80F8-6E3562BB1E6B}"/>
              </a:ext>
            </a:extLst>
          </p:cNvPr>
          <p:cNvSpPr>
            <a:spLocks noGrp="1"/>
          </p:cNvSpPr>
          <p:nvPr/>
        </p:nvSpPr>
        <p:spPr>
          <a:xfrm>
            <a:off x="191871" y="3573016"/>
            <a:ext cx="889248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sz="2700" b="1" cap="all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Капиталов трансфер                 68 298 лв.</a:t>
            </a:r>
          </a:p>
        </p:txBody>
      </p:sp>
      <p:graphicFrame>
        <p:nvGraphicFramePr>
          <p:cNvPr id="12" name="Таблица 4"/>
          <p:cNvGraphicFramePr/>
          <p:nvPr/>
        </p:nvGraphicFramePr>
        <p:xfrm>
          <a:off x="-6542" y="4322212"/>
          <a:ext cx="9144000" cy="253578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730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3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526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МБАЛ Поморие мотор-редуктор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3 948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526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МБАЛ Поморие - Рентгенов апарат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54 000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263">
                <a:tc>
                  <a:txBody>
                    <a:bodyPr/>
                    <a:lstStyle/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endParaRPr/>
                    </a:p>
                    <a:p>
                      <a:pPr algn="l">
                        <a:buNone/>
                      </a:pPr>
                      <a:r>
                        <a:rPr sz="15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 и ОР на подпорна стена в с. Дъбник ул. Странджа</a:t>
                      </a:r>
                    </a:p>
                  </a:txBody>
                  <a:tcPr marL="0" marR="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sz="1300" b="0" i="0" u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10 350 </a:t>
                      </a:r>
                    </a:p>
                  </a:txBody>
                  <a:tcPr marL="0" marR="0" marT="0" marB="0" anchor="b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70263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 amt="92000"/>
            <a:duotone>
              <a:schemeClr val="bg1">
                <a:shade val="90000"/>
                <a:satMod val="150000"/>
              </a:schemeClr>
              <a:schemeClr val="bg1">
                <a:tint val="88000"/>
                <a:satMod val="150000"/>
              </a:schemeClr>
            </a:duotone>
            <a:lum/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65AB8BDC-9FD1-4416-9CC2-8C77C61F752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0" y="116632"/>
            <a:ext cx="9144000" cy="6741368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/>
          </a:p>
          <a:p>
            <a:pPr marL="0" indent="0" algn="ctr">
              <a:buNone/>
            </a:pPr>
            <a:r>
              <a:rPr sz="3300" b="1">
                <a:solidFill>
                  <a:schemeClr val="tx2"/>
                </a:solidFill>
                <a:latin typeface="Times New Roman"/>
                <a:ea typeface="Times New Roman"/>
                <a:cs typeface="Times New Roman"/>
              </a:rPr>
              <a:t>По проекти в Община Поморие са отчетени разходи в размер на  10 000 918 лв.</a:t>
            </a:r>
          </a:p>
          <a:p>
            <a:pPr marL="0" indent="0" algn="ctr">
              <a:buNone/>
            </a:pPr>
            <a:endParaRPr sz="3300" b="1">
              <a:solidFill>
                <a:schemeClr val="tx2"/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sz="2900" b="1">
                <a:latin typeface="Times New Roman"/>
                <a:ea typeface="Times New Roman"/>
                <a:cs typeface="Times New Roman"/>
              </a:rPr>
              <a:t>Национален  ФОНД                                                                                  3 337 261 лв.</a:t>
            </a:r>
          </a:p>
          <a:p>
            <a:pPr marL="0" indent="0">
              <a:buNone/>
            </a:pPr>
            <a:endParaRPr sz="2900" b="1">
              <a:latin typeface="Times New Roman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„Солена симфония“ -   Изкуство и визия за културно развитие                                                 34 295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Проекти за ЕЕ ОУ Ахелой                                                                              </a:t>
            </a:r>
            <a:r>
              <a:rPr b="1">
                <a:latin typeface="Times New Roman"/>
                <a:ea typeface="Times New Roman"/>
                <a:cs typeface="Times New Roman"/>
              </a:rPr>
              <a:t>                                                    </a:t>
            </a:r>
            <a:r>
              <a:rPr>
                <a:latin typeface="Times New Roman"/>
                <a:ea typeface="Times New Roman"/>
                <a:cs typeface="Times New Roman"/>
              </a:rPr>
              <a:t>    7 635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Проект „Грижа в дома“                                                                                   </a:t>
            </a:r>
            <a:r>
              <a:rPr b="1">
                <a:latin typeface="Times New Roman"/>
                <a:ea typeface="Times New Roman"/>
                <a:cs typeface="Times New Roman"/>
              </a:rPr>
              <a:t>                                                </a:t>
            </a:r>
            <a:r>
              <a:rPr>
                <a:latin typeface="Times New Roman"/>
                <a:ea typeface="Times New Roman"/>
                <a:cs typeface="Times New Roman"/>
              </a:rPr>
              <a:t>     40 838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Проект „Младежки център“                                                                                                                             216 025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Проект „Укрепване на общински капацитет“                                                                                       33 021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Проекти в училищата и детските градини                                                                                         1 530 081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Ененргийно обновяване / ЛОТ 1 И 2                                                                                                                39 651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Енергийна ефективност в кв. Свобода                                                                                                      73 676 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Енергийна ефективност -  системи за улично осветление етап 2                                        1 200 541лв.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„Младежка заетост“                                                                                                                                              21 400 лв.   </a:t>
            </a:r>
          </a:p>
          <a:p>
            <a:pPr>
              <a:spcAft>
                <a:spcPts val="0"/>
              </a:spcAft>
              <a:buNone/>
            </a:pPr>
            <a:r>
              <a:rPr>
                <a:latin typeface="Times New Roman"/>
                <a:ea typeface="Times New Roman"/>
                <a:cs typeface="Times New Roman"/>
              </a:rPr>
              <a:t>Проект „Образование“                                                                                                                                            11 467 лв.  </a:t>
            </a:r>
          </a:p>
          <a:p>
            <a:r>
              <a:rPr>
                <a:latin typeface="Times New Roman"/>
                <a:ea typeface="Times New Roman"/>
                <a:cs typeface="Times New Roman"/>
              </a:rPr>
              <a:t>Иновативна здравна услуга в ОП „СО“                                                                                                        128 631 лв.</a:t>
            </a:r>
          </a:p>
          <a:p>
            <a:pPr marL="0" indent="0">
              <a:buNone/>
            </a:pPr>
            <a:endParaRPr>
              <a:latin typeface="Times New Roman"/>
              <a:ea typeface="Times New Roman"/>
              <a:cs typeface="Times New Roman"/>
            </a:endParaRPr>
          </a:p>
          <a:p>
            <a:pPr marL="0" indent="0">
              <a:buNone/>
            </a:pPr>
            <a:endParaRPr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38820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>
            <a:extLst>
              <a:ext uri="{FF2B5EF4-FFF2-40B4-BE49-F238E27FC236}">
                <a16:creationId xmlns:a16="http://schemas.microsoft.com/office/drawing/2014/main" id="{D3A5C2BD-DBDA-4363-AAFB-B063D1F2155B}"/>
              </a:ext>
            </a:extLst>
          </p:cNvPr>
          <p:cNvSpPr>
            <a:spLocks noGrp="1"/>
          </p:cNvSpPr>
          <p:nvPr/>
        </p:nvSpPr>
        <p:spPr>
          <a:xfrm>
            <a:off x="-7095" y="1628800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Char char="•"/>
            </a:pPr>
            <a:r>
              <a:rPr b="1">
                <a:latin typeface="Times New Roman"/>
                <a:ea typeface="Times New Roman"/>
                <a:cs typeface="Times New Roman"/>
              </a:rPr>
              <a:t>РАЗПЛАЩАТЕЛНА АГЕНЦИЯ                                                                     4 795 441 лв.</a:t>
            </a:r>
          </a:p>
          <a:p>
            <a:pPr>
              <a:spcAft>
                <a:spcPts val="0"/>
              </a:spcAft>
              <a:buNone/>
            </a:pPr>
            <a:r>
              <a:rPr b="1">
                <a:latin typeface="Times New Roman"/>
                <a:ea typeface="Times New Roman"/>
                <a:cs typeface="Times New Roman"/>
              </a:rPr>
              <a:t> </a:t>
            </a:r>
          </a:p>
        </p:txBody>
      </p:sp>
      <p:sp>
        <p:nvSpPr>
          <p:cNvPr id="4" name="Правоъгълник 3">
            <a:extLst>
              <a:ext uri="{FF2B5EF4-FFF2-40B4-BE49-F238E27FC236}">
                <a16:creationId xmlns:a16="http://schemas.microsoft.com/office/drawing/2014/main" id="{F7C1CA3B-BC17-40F3-AE57-A586986C73F2}"/>
              </a:ext>
            </a:extLst>
          </p:cNvPr>
          <p:cNvSpPr>
            <a:spLocks noGrp="1"/>
          </p:cNvSpPr>
          <p:nvPr/>
        </p:nvSpPr>
        <p:spPr>
          <a:xfrm>
            <a:off x="-7095" y="2780928"/>
            <a:ext cx="912317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Char char="•"/>
            </a:pPr>
            <a:r>
              <a:rPr sz="1600">
                <a:latin typeface="Times New Roman"/>
                <a:ea typeface="Times New Roman"/>
                <a:cs typeface="Times New Roman"/>
              </a:rPr>
              <a:t>Път Ахелой-Тънково                                                                                                                 1 211 181лв.</a:t>
            </a:r>
          </a:p>
          <a:p>
            <a:pPr>
              <a:spcAft>
                <a:spcPts val="0"/>
              </a:spcAft>
              <a:buNone/>
            </a:pPr>
            <a:endParaRPr sz="1600"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buChar char="•"/>
            </a:pPr>
            <a:r>
              <a:rPr sz="1600">
                <a:latin typeface="Times New Roman"/>
                <a:ea typeface="Times New Roman"/>
                <a:cs typeface="Times New Roman"/>
              </a:rPr>
              <a:t>Пространства Изграждане и/или обновяване на площи за широко обществено ползване, предназначени за   трайно задоволяване на обществени потребности от общинско значение - пространства, разположени на изток от улица „Г. Кондолов“ и на юг от ул. „Морска“      336 003 лв.</a:t>
            </a:r>
          </a:p>
          <a:p>
            <a:endParaRPr sz="1600"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spcAft>
                <a:spcPts val="0"/>
              </a:spcAft>
              <a:buChar char="•"/>
            </a:pPr>
            <a:r>
              <a:rPr sz="1600">
                <a:latin typeface="Times New Roman"/>
                <a:ea typeface="Times New Roman"/>
                <a:cs typeface="Times New Roman"/>
              </a:rPr>
              <a:t>Енергийна ефективност  в училища и детски градини                                                        1 023 568 лв.</a:t>
            </a:r>
          </a:p>
          <a:p>
            <a:pPr marL="285750" indent="-285750">
              <a:spcAft>
                <a:spcPts val="0"/>
              </a:spcAft>
              <a:buChar char="•"/>
            </a:pPr>
            <a:endParaRPr sz="1600"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spcAft>
                <a:spcPts val="0"/>
              </a:spcAft>
              <a:buChar char="•"/>
            </a:pPr>
            <a:r>
              <a:rPr sz="1600">
                <a:latin typeface="Times New Roman"/>
                <a:ea typeface="Times New Roman"/>
                <a:cs typeface="Times New Roman"/>
              </a:rPr>
              <a:t>Туристическа атракция - сцена гр. Ахелой                                                                              113 072 лв.</a:t>
            </a:r>
          </a:p>
          <a:p>
            <a:pPr marL="285750" indent="-285750">
              <a:spcAft>
                <a:spcPts val="0"/>
              </a:spcAft>
              <a:buChar char="•"/>
            </a:pPr>
            <a:endParaRPr sz="1600">
              <a:latin typeface="Times New Roman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899081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авоъгълник 3">
            <a:extLst>
              <a:ext uri="{FF2B5EF4-FFF2-40B4-BE49-F238E27FC236}">
                <a16:creationId xmlns:a16="http://schemas.microsoft.com/office/drawing/2014/main" id="{C8F60A1D-4C13-402C-9F61-FD152A0AEE18}"/>
              </a:ext>
            </a:extLst>
          </p:cNvPr>
          <p:cNvSpPr>
            <a:spLocks noGrp="1"/>
          </p:cNvSpPr>
          <p:nvPr/>
        </p:nvSpPr>
        <p:spPr>
          <a:xfrm>
            <a:off x="11877" y="1628800"/>
            <a:ext cx="9123174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Char char="•"/>
            </a:pPr>
            <a:endParaRPr/>
          </a:p>
          <a:p>
            <a:pPr marL="285750" indent="-285750">
              <a:spcAft>
                <a:spcPts val="0"/>
              </a:spcAft>
              <a:buChar char="•"/>
            </a:pPr>
            <a:r>
              <a:rPr>
                <a:latin typeface="Times New Roman"/>
                <a:ea typeface="Times New Roman"/>
                <a:cs typeface="Times New Roman"/>
              </a:rPr>
              <a:t>Поливна система                                                                                                 96 983 лв. </a:t>
            </a:r>
          </a:p>
          <a:p>
            <a:pPr marL="285750" indent="-285750">
              <a:spcAft>
                <a:spcPts val="0"/>
              </a:spcAft>
              <a:buChar char="•"/>
            </a:pPr>
            <a:endParaRPr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spcAft>
                <a:spcPts val="0"/>
              </a:spcAft>
              <a:buChar char="•"/>
            </a:pPr>
            <a:r>
              <a:rPr>
                <a:latin typeface="Times New Roman"/>
                <a:ea typeface="Times New Roman"/>
                <a:cs typeface="Times New Roman"/>
              </a:rPr>
              <a:t>Благоустрояване на площи за широко обществено ползване- пространства, разположени </a:t>
            </a:r>
          </a:p>
          <a:p>
            <a:r>
              <a:rPr>
                <a:latin typeface="Times New Roman"/>
                <a:ea typeface="Times New Roman"/>
                <a:cs typeface="Times New Roman"/>
              </a:rPr>
              <a:t>      на изток от улица „Г. Кондолов“ и на юг от ул. „Морска“, гр. Поморие-собствен принос   								   180 800 лв.  </a:t>
            </a:r>
          </a:p>
          <a:p>
            <a:pPr marL="285750" indent="-285750">
              <a:spcAft>
                <a:spcPts val="0"/>
              </a:spcAft>
              <a:buChar char="•"/>
            </a:pPr>
            <a:endParaRPr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spcAft>
                <a:spcPts val="0"/>
              </a:spcAft>
              <a:buChar char="•"/>
            </a:pPr>
            <a:r>
              <a:rPr>
                <a:latin typeface="Times New Roman"/>
                <a:ea typeface="Times New Roman"/>
                <a:cs typeface="Times New Roman"/>
              </a:rPr>
              <a:t>Улична мрежа ул. Морска и ул. Кондолов                                                        140 039 лв. </a:t>
            </a:r>
          </a:p>
          <a:p>
            <a:pPr marL="285750" indent="-285750">
              <a:spcAft>
                <a:spcPts val="0"/>
              </a:spcAft>
              <a:buChar char="•"/>
            </a:pPr>
            <a:endParaRPr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spcAft>
                <a:spcPts val="0"/>
              </a:spcAft>
              <a:buChar char="•"/>
            </a:pPr>
            <a:r>
              <a:rPr>
                <a:latin typeface="Times New Roman"/>
                <a:ea typeface="Times New Roman"/>
                <a:cs typeface="Times New Roman"/>
              </a:rPr>
              <a:t>Рибарско пристанище гр. Поморие                                                                1 254 200 лв. </a:t>
            </a:r>
          </a:p>
          <a:p>
            <a:pPr>
              <a:spcAft>
                <a:spcPts val="0"/>
              </a:spcAft>
              <a:buNone/>
            </a:pPr>
            <a:endParaRPr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buChar char="•"/>
            </a:pPr>
            <a:r>
              <a:rPr>
                <a:latin typeface="Times New Roman"/>
                <a:ea typeface="Times New Roman"/>
                <a:cs typeface="Times New Roman"/>
              </a:rPr>
              <a:t>Лодкостоянка гр. Ахелой                                                                                   439 595 лв. </a:t>
            </a:r>
          </a:p>
        </p:txBody>
      </p:sp>
    </p:spTree>
    <p:extLst>
      <p:ext uri="{BB962C8B-B14F-4D97-AF65-F5344CB8AC3E}">
        <p14:creationId xmlns:p14="http://schemas.microsoft.com/office/powerpoint/2010/main" val="7951270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>
            <a:extLst>
              <a:ext uri="{FF2B5EF4-FFF2-40B4-BE49-F238E27FC236}">
                <a16:creationId xmlns:a16="http://schemas.microsoft.com/office/drawing/2014/main" id="{D3A39D9D-5B5E-4AA0-B92C-1C492F7D9522}"/>
              </a:ext>
            </a:extLst>
          </p:cNvPr>
          <p:cNvSpPr>
            <a:spLocks noGrp="1"/>
          </p:cNvSpPr>
          <p:nvPr/>
        </p:nvSpPr>
        <p:spPr>
          <a:xfrm>
            <a:off x="-10656" y="548680"/>
            <a:ext cx="9144000" cy="5632311"/>
          </a:xfrm>
          <a:prstGeom prst="rect">
            <a:avLst/>
          </a:prstGeom>
        </p:spPr>
        <p:txBody>
          <a:bodyPr wrap="square" anchor="ctr">
            <a:normAutofit/>
          </a:bodyPr>
          <a:lstStyle/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Други европейски средства                                      1 827 941 лв.</a:t>
            </a:r>
          </a:p>
          <a:p>
            <a:pPr marL="342900" indent="-342900" algn="l">
              <a:spcAft>
                <a:spcPts val="0"/>
              </a:spcAft>
              <a:buChar char="•"/>
              <a:defRPr sz="100">
                <a:solidFill>
                  <a:srgbClr val="FFFFFF"/>
                </a:solidFill>
              </a:defRPr>
            </a:pPr>
            <a:endParaRPr sz="1575" b="1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Проект „Холистичен подход за управление на отпадъците LIFE“       1 590 938 лв.</a:t>
            </a: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Проект „iMERMAID“ – Поморийско солено езеро                              1 540 лв.</a:t>
            </a: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Проекти в училищата „ЕРАЗЪМ“                                                     94 749 лв.</a:t>
            </a: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Енергийна бедност в градските райони                                            52 420 лв.</a:t>
            </a: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Проект „Споделени брегове“                                                            88 294 лв.</a:t>
            </a:r>
          </a:p>
          <a:p>
            <a:pPr marL="342900" indent="-342900" algn="l">
              <a:spcAft>
                <a:spcPts val="0"/>
              </a:spcAft>
              <a:buChar char="•"/>
              <a:defRPr sz="100">
                <a:solidFill>
                  <a:srgbClr val="FFFFFF"/>
                </a:solidFill>
              </a:defRPr>
            </a:pPr>
            <a:endParaRPr sz="1575" b="1">
              <a:solidFill>
                <a:srgbClr val="1F3A5F"/>
              </a:solidFill>
              <a:latin typeface="Times New Roman"/>
              <a:ea typeface="Times New Roman"/>
              <a:cs typeface="Times New Roman"/>
            </a:endParaRP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Други международни програми                                           40 275 лв.</a:t>
            </a:r>
          </a:p>
          <a:p>
            <a:pPr marL="342900" indent="-342900" algn="l">
              <a:spcAft>
                <a:spcPts val="0"/>
              </a:spcAft>
              <a:buChar char="•"/>
              <a:def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defRPr>
            </a:pPr>
            <a:r>
              <a:rPr sz="1575" b="1">
                <a:solidFill>
                  <a:srgbClr val="1F3A5F"/>
                </a:solidFill>
                <a:latin typeface="Times New Roman"/>
                <a:ea typeface="Times New Roman"/>
                <a:cs typeface="Times New Roman"/>
              </a:rPr>
              <a:t>Future Climate Smart Pomorie                                                  40 275 лв.</a:t>
            </a:r>
          </a:p>
        </p:txBody>
      </p:sp>
      <p:graphicFrame>
        <p:nvGraphicFramePr>
          <p:cNvPr id="5" name="Table 4"/>
          <p:cNvGraphicFramePr/>
          <p:nvPr>
            <p:extLst>
              <p:ext uri="{D42A27DB-BD31-4B8C-83A1-F6EECF244321}">
                <p14:modId xmlns:p14="http://schemas.microsoft.com/office/powerpoint/2010/main" val="3121000950"/>
              </p:ext>
            </p:extLst>
          </p:nvPr>
        </p:nvGraphicFramePr>
        <p:xfrm>
          <a:off x="-10668" y="548640"/>
          <a:ext cx="9144000" cy="5632326"/>
        </p:xfrm>
        <a:graphic>
          <a:graphicData uri="http://schemas.openxmlformats.org/drawingml/2006/table">
            <a:tbl>
              <a:tblPr/>
              <a:tblGrid>
                <a:gridCol w="6583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5814">
                <a:tc gridSpan="2">
                  <a:txBody>
                    <a:bodyPr/>
                    <a:lstStyle/>
                    <a:p>
                      <a:pPr algn="ctr"/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Европейски</a:t>
                      </a:r>
                      <a:r>
                        <a:rPr sz="1875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 </a:t>
                      </a:r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международни</a:t>
                      </a:r>
                      <a:r>
                        <a:rPr sz="1875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875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</a:t>
                      </a:r>
                      <a:endParaRPr sz="1875" b="1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европейски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—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общо</a:t>
                      </a:r>
                      <a:endParaRPr sz="1600" dirty="0">
                        <a:solidFill>
                          <a:srgbClr val="1F3A5F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1 827 941 лв.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Холистичен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подход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управление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sz="1600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отпадъците</a:t>
                      </a:r>
                      <a:r>
                        <a:rPr sz="1600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LIFE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1 590 938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iMERMAID — Поморийско солено езеро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1 540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Училищни проекти „ЕРАЗЪМ“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94 749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Енергийна бедност в градските райони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52 420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Споделени брегове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88 294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 международни програми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40 275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4F8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25814">
                <a:tc>
                  <a:txBody>
                    <a:bodyPr/>
                    <a:lstStyle/>
                    <a:p>
                      <a:pPr algn="l"/>
                      <a:r>
                        <a:rPr sz="160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Future Climate Smart Pomorie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40 275 </a:t>
                      </a:r>
                      <a:r>
                        <a:rPr sz="1600" b="1" dirty="0" err="1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лв</a:t>
                      </a:r>
                      <a:r>
                        <a:rPr sz="1600" b="1" dirty="0">
                          <a:solidFill>
                            <a:srgbClr val="1F3A5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5299902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чица">
  <a:themeElements>
    <a:clrScheme name="Капчица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чица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чица">
      <a:fillStyleLst>
        <a:solidFill>
          <a:schemeClr val="phClr"/>
        </a:solidFill>
        <a:solidFill>
          <a:schemeClr val="phClr">
            <a:tint val="69000"/>
            <a:lumMod val="110000"/>
            <a:satMod val="105000"/>
          </a:schemeClr>
        </a:solidFill>
        <a:gradFill rotWithShape="1">
          <a:gsLst>
            <a:gs pos="0">
              <a:schemeClr val="phClr">
                <a:tint val="94000"/>
                <a:lumMod val="108000"/>
                <a:satMod val="100000"/>
              </a:schemeClr>
            </a:gs>
            <a:gs pos="50000">
              <a:schemeClr val="phClr">
                <a:tint val="98000"/>
                <a:shade val="100000"/>
                <a:lumMod val="100000"/>
                <a:satMod val="100000"/>
              </a:schemeClr>
            </a:gs>
            <a:gs pos="100000">
              <a:schemeClr val="phClr">
                <a:shade val="72000"/>
                <a:lumMod val="100000"/>
                <a:satMod val="120000"/>
              </a:schemeClr>
            </a:gs>
          </a:gsLst>
          <a:lin ang="5400000" scaled="0"/>
        </a:gradFill>
      </a:fillStyleLst>
      <a:lnStyleLst>
        <a:ln w="9525">
          <a:solidFill>
            <a:schemeClr val="phClr">
              <a:shade val="60000"/>
            </a:schemeClr>
          </a:solidFill>
          <a:prstDash val="solid"/>
        </a:ln>
        <a:ln w="15875">
          <a:solidFill>
            <a:schemeClr val="phClr"/>
          </a:solidFill>
          <a:prstDash val="solid"/>
        </a:ln>
        <a:ln w="22225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lumMod val="112000"/>
                <a:satMod val="150000"/>
              </a:schemeClr>
            </a:gs>
            <a:gs pos="100000">
              <a:schemeClr val="phClr">
                <a:shade val="92000"/>
                <a:lumMod val="110000"/>
                <a:satMod val="14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Капчица">
  <a:themeElements>
    <a:clrScheme name="Капчица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чица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чица">
      <a:fillStyleLst>
        <a:solidFill>
          <a:schemeClr val="phClr"/>
        </a:solidFill>
        <a:solidFill>
          <a:schemeClr val="phClr">
            <a:tint val="69000"/>
            <a:lumMod val="110000"/>
            <a:satMod val="105000"/>
          </a:schemeClr>
        </a:solidFill>
        <a:gradFill rotWithShape="1">
          <a:gsLst>
            <a:gs pos="0">
              <a:schemeClr val="phClr">
                <a:tint val="94000"/>
                <a:lumMod val="108000"/>
                <a:satMod val="100000"/>
              </a:schemeClr>
            </a:gs>
            <a:gs pos="50000">
              <a:schemeClr val="phClr">
                <a:tint val="98000"/>
                <a:shade val="100000"/>
                <a:lumMod val="100000"/>
                <a:satMod val="100000"/>
              </a:schemeClr>
            </a:gs>
            <a:gs pos="100000">
              <a:schemeClr val="phClr">
                <a:shade val="72000"/>
                <a:lumMod val="100000"/>
                <a:satMod val="120000"/>
              </a:schemeClr>
            </a:gs>
          </a:gsLst>
          <a:lin ang="5400000" scaled="0"/>
        </a:gradFill>
      </a:fillStyleLst>
      <a:lnStyleLst>
        <a:ln w="9525">
          <a:solidFill>
            <a:schemeClr val="phClr">
              <a:shade val="60000"/>
            </a:schemeClr>
          </a:solidFill>
          <a:prstDash val="solid"/>
        </a:ln>
        <a:ln w="15875">
          <a:solidFill>
            <a:schemeClr val="phClr"/>
          </a:solidFill>
          <a:prstDash val="solid"/>
        </a:ln>
        <a:ln w="22225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lumMod val="112000"/>
                <a:satMod val="150000"/>
              </a:schemeClr>
            </a:gs>
            <a:gs pos="100000">
              <a:schemeClr val="phClr">
                <a:shade val="92000"/>
                <a:lumMod val="110000"/>
                <a:satMod val="14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5331</Words>
  <Application>Microsoft Office PowerPoint</Application>
  <DocSecurity>0</DocSecurity>
  <PresentationFormat>Презентация на цял екран (4:3)</PresentationFormat>
  <Paragraphs>749</Paragraphs>
  <Slides>39</Slides>
  <Notes>39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39</vt:i4>
      </vt:variant>
    </vt:vector>
  </HeadingPairs>
  <TitlesOfParts>
    <vt:vector size="42" baseType="lpstr">
      <vt:lpstr>Times New Roman</vt:lpstr>
      <vt:lpstr>Tw Cen MT</vt:lpstr>
      <vt:lpstr>Капчица</vt:lpstr>
      <vt:lpstr>Презентация на PowerPoint</vt:lpstr>
      <vt:lpstr>Бюджетът на 2025 г. накратко</vt:lpstr>
      <vt:lpstr>Откъде постъпиха 68,22 млн. лв.</vt:lpstr>
      <vt:lpstr>Презентация на PowerPoint</vt:lpstr>
      <vt:lpstr>Презентация на PowerPoint</vt:lpstr>
      <vt:lpstr>За какво бяха използвани средствата</vt:lpstr>
      <vt:lpstr>Основните текущи разходи</vt:lpstr>
      <vt:lpstr>Презентация на PowerPoint</vt:lpstr>
      <vt:lpstr>Избрани инвестиции и проекти през 2025 г.</vt:lpstr>
      <vt:lpstr>Презентация на PowerPoint</vt:lpstr>
      <vt:lpstr>Финансова устойчивост в края на годината</vt:lpstr>
      <vt:lpstr>Презентация на PowerPoint</vt:lpstr>
      <vt:lpstr>ПРИЛОЖЕНИЯ Подробни финансови разбивки</vt:lpstr>
      <vt:lpstr>Подробна структура на приходите за 2025 г.</vt:lpstr>
      <vt:lpstr>Приходите са 68 222 376 лв.  в т.ч.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Текущи разходи – подробна разбивка I</vt:lpstr>
      <vt:lpstr>Презентация на PowerPoint</vt:lpstr>
      <vt:lpstr>Презентация на PowerPoint</vt:lpstr>
      <vt:lpstr>Основен  ремонт  7 379 327 лв.</vt:lpstr>
      <vt:lpstr>Презентация на PowerPoint</vt:lpstr>
      <vt:lpstr>Придобиване на ДМА 2 684 243 лв.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Община Поморие</cp:lastModifiedBy>
  <cp:revision>6</cp:revision>
  <dcterms:created xsi:type="dcterms:W3CDTF">2026-07-28T06:05:24Z</dcterms:created>
  <dcterms:modified xsi:type="dcterms:W3CDTF">2026-07-30T06:34:40Z</dcterms:modified>
</cp:coreProperties>
</file>