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39"/>
  </p:notesMasterIdLst>
  <p:handoutMasterIdLst>
    <p:handoutMasterId r:id="rId40"/>
  </p:handoutMasterIdLst>
  <p:sldIdLst>
    <p:sldId id="256" r:id="rId2"/>
    <p:sldId id="294" r:id="rId3"/>
    <p:sldId id="316" r:id="rId4"/>
    <p:sldId id="400" r:id="rId5"/>
    <p:sldId id="352" r:id="rId6"/>
    <p:sldId id="293" r:id="rId7"/>
    <p:sldId id="401" r:id="rId8"/>
    <p:sldId id="404" r:id="rId9"/>
    <p:sldId id="273" r:id="rId10"/>
    <p:sldId id="427" r:id="rId11"/>
    <p:sldId id="423" r:id="rId12"/>
    <p:sldId id="405" r:id="rId13"/>
    <p:sldId id="415" r:id="rId14"/>
    <p:sldId id="422" r:id="rId15"/>
    <p:sldId id="424" r:id="rId16"/>
    <p:sldId id="406" r:id="rId17"/>
    <p:sldId id="426" r:id="rId18"/>
    <p:sldId id="417" r:id="rId19"/>
    <p:sldId id="408" r:id="rId20"/>
    <p:sldId id="409" r:id="rId21"/>
    <p:sldId id="410" r:id="rId22"/>
    <p:sldId id="270" r:id="rId23"/>
    <p:sldId id="269" r:id="rId24"/>
    <p:sldId id="421" r:id="rId25"/>
    <p:sldId id="277" r:id="rId26"/>
    <p:sldId id="301" r:id="rId27"/>
    <p:sldId id="296" r:id="rId28"/>
    <p:sldId id="297" r:id="rId29"/>
    <p:sldId id="313" r:id="rId30"/>
    <p:sldId id="425" r:id="rId31"/>
    <p:sldId id="411" r:id="rId32"/>
    <p:sldId id="299" r:id="rId33"/>
    <p:sldId id="282" r:id="rId34"/>
    <p:sldId id="284" r:id="rId35"/>
    <p:sldId id="419" r:id="rId36"/>
    <p:sldId id="420" r:id="rId37"/>
    <p:sldId id="286" r:id="rId38"/>
  </p:sldIdLst>
  <p:sldSz cx="9144000" cy="6858000" type="screen4x3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ен стил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ен стил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ен стил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ъл стил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15" autoAdjust="0"/>
    <p:restoredTop sz="96370" autoAdjust="0"/>
  </p:normalViewPr>
  <p:slideViewPr>
    <p:cSldViewPr>
      <p:cViewPr varScale="1">
        <p:scale>
          <a:sx n="110" d="100"/>
          <a:sy n="110" d="100"/>
        </p:scale>
        <p:origin x="138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8" d="100"/>
          <a:sy n="78" d="100"/>
        </p:scale>
        <p:origin x="397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bg-BG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9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25E-2"/>
          <c:y val="0.16700308547552703"/>
          <c:w val="0.62916666666666665"/>
          <c:h val="0.6135515973089251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Колона1</c:v>
                </c:pt>
              </c:strCache>
            </c:strRef>
          </c:tx>
          <c:explosion val="24"/>
          <c:dPt>
            <c:idx val="0"/>
            <c:bubble3D val="0"/>
            <c:explosion val="14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1901-40EC-9962-5D8130973D49}"/>
              </c:ext>
            </c:extLst>
          </c:dPt>
          <c:dPt>
            <c:idx val="1"/>
            <c:bubble3D val="0"/>
            <c:explosion val="6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0-1901-40EC-9962-5D8130973D4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6-1901-40EC-9962-5D8130973D4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1901-40EC-9962-5D8130973D4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9-1901-40EC-9962-5D8130973D49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8-1901-40EC-9962-5D8130973D49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2-1901-40EC-9962-5D8130973D49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1901-40EC-9962-5D8130973D49}"/>
              </c:ext>
            </c:extLst>
          </c:dPt>
          <c:dLbls>
            <c:dLbl>
              <c:idx val="0"/>
              <c:layout>
                <c:manualLayout>
                  <c:x val="1.1243296074053482E-2"/>
                  <c:y val="-0.2973914373815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58E8FCA-BB11-475E-B3AB-7602C5512FAB}" type="CATEGORYNAME">
                      <a:rPr lang="ru-RU"/>
                      <a:pPr>
                        <a:defRPr/>
                      </a:pPr>
                      <a:t>[ИМЕ НА КАТЕГОРИЯТА]</a:t>
                    </a:fld>
                    <a:r>
                      <a:rPr lang="ru-RU"/>
                      <a:t>;</a:t>
                    </a:r>
                  </a:p>
                  <a:p>
                    <a:pPr>
                      <a:defRPr/>
                    </a:pPr>
                    <a:r>
                      <a:rPr lang="ru-RU"/>
                      <a:t> </a:t>
                    </a:r>
                    <a:fld id="{8A3E0438-448E-467A-9D15-CFD42683DE52}" type="VALUE">
                      <a:rPr lang="ru-RU"/>
                      <a:pPr>
                        <a:defRPr/>
                      </a:pPr>
                      <a:t>[СТОЙНОСТ]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901-40EC-9962-5D8130973D49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237909B-A146-4D44-92FF-01DDB01414D8}" type="CATEGORYNAME">
                      <a:rPr lang="ru-RU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[ИМЕ НА КАТЕГОРИЯТА]</a:t>
                    </a:fld>
                    <a:r>
                      <a:rPr lang="ru-RU"/>
                      <a:t>; </a:t>
                    </a:r>
                  </a:p>
                  <a:p>
                    <a:pPr>
                      <a:defRPr>
                        <a:solidFill>
                          <a:schemeClr val="accent1"/>
                        </a:solidFill>
                      </a:defRPr>
                    </a:pPr>
                    <a:fld id="{9B721475-7175-426E-90B3-54F71727271F}" type="VALUE">
                      <a:rPr lang="ru-RU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[СТОЙНОСТ]</a:t>
                    </a:fld>
                    <a:endParaRPr lang="bg-BG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1901-40EC-9962-5D8130973D49}"/>
                </c:ext>
              </c:extLst>
            </c:dLbl>
            <c:dLbl>
              <c:idx val="2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11B1661-C2D2-4587-9CE7-5B3F10BBE757}" type="CATEGORYNAME">
                      <a:rPr lang="ru-RU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[ИМЕ НА КАТЕГОРИЯТА]</a:t>
                    </a:fld>
                    <a:r>
                      <a:rPr lang="ru-RU"/>
                      <a:t>; </a:t>
                    </a:r>
                  </a:p>
                  <a:p>
                    <a:pPr>
                      <a:defRPr>
                        <a:solidFill>
                          <a:schemeClr val="accent1"/>
                        </a:solidFill>
                      </a:defRPr>
                    </a:pPr>
                    <a:fld id="{6A670D54-64B3-496D-84F0-9CABCFDDD4CD}" type="VALUE">
                      <a:rPr lang="ru-RU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[СТОЙНОСТ]</a:t>
                    </a:fld>
                    <a:endParaRPr lang="bg-BG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901-40EC-9962-5D8130973D49}"/>
                </c:ext>
              </c:extLst>
            </c:dLbl>
            <c:dLbl>
              <c:idx val="3"/>
              <c:layout>
                <c:manualLayout>
                  <c:x val="-8.6432838569286158E-2"/>
                  <c:y val="-8.8115981446382202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696805487436723"/>
                      <c:h val="0.108680135344759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1901-40EC-9962-5D8130973D49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1901-40EC-9962-5D8130973D49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8-1901-40EC-9962-5D8130973D49}"/>
                </c:ext>
              </c:extLst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1901-40EC-9962-5D8130973D49}"/>
                </c:ext>
              </c:extLst>
            </c:dLbl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1901-40EC-9962-5D8130973D49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Собствени приходи</c:v>
                </c:pt>
                <c:pt idx="1">
                  <c:v>Трансфери от Центр.бюджет</c:v>
                </c:pt>
                <c:pt idx="2">
                  <c:v>Др. Трансфери</c:v>
                </c:pt>
                <c:pt idx="3">
                  <c:v>Вр. безлихвени заеми </c:v>
                </c:pt>
              </c:strCache>
            </c:strRef>
          </c:cat>
          <c:val>
            <c:numRef>
              <c:f>Лист1!$B$2:$B$5</c:f>
              <c:numCache>
                <c:formatCode>#,##0\ "лв."</c:formatCode>
                <c:ptCount val="4"/>
                <c:pt idx="0">
                  <c:v>23872134</c:v>
                </c:pt>
                <c:pt idx="1">
                  <c:v>31468634</c:v>
                </c:pt>
                <c:pt idx="2">
                  <c:v>3806957</c:v>
                </c:pt>
                <c:pt idx="3">
                  <c:v>1419753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901-40EC-9962-5D8130973D49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bg-BG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/</a:t>
            </a:r>
            <a:r>
              <a:rPr lang="en-US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202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202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bg-BG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852819554889381"/>
          <c:y val="0.12573981175248972"/>
          <c:w val="0.87353594421712089"/>
          <c:h val="0.7675036120427370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Колона1</c:v>
                </c:pt>
              </c:strCache>
            </c:strRef>
          </c:tx>
          <c:spPr>
            <a:gradFill>
              <a:gsLst>
                <a:gs pos="100000">
                  <a:schemeClr val="accent1">
                    <a:alpha val="0"/>
                  </a:schemeClr>
                </a:gs>
                <a:gs pos="50000">
                  <a:schemeClr val="accent1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1.4946550194987979E-3"/>
                  <c:y val="-6.23129683384960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2B-419A-A331-E81BD7E15830}"/>
                </c:ext>
              </c:extLst>
            </c:dLbl>
            <c:dLbl>
              <c:idx val="1"/>
              <c:layout>
                <c:manualLayout>
                  <c:x val="-5.9786200779951655E-3"/>
                  <c:y val="-7.41818270177925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2B-419A-A331-E81BD7E15830}"/>
                </c:ext>
              </c:extLst>
            </c:dLbl>
            <c:dLbl>
              <c:idx val="2"/>
              <c:layout>
                <c:manualLayout>
                  <c:x val="7.4732750974939831E-3"/>
                  <c:y val="-4.74763692913871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82B-419A-A331-E81BD7E158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Отчет 2023</c:v>
                </c:pt>
                <c:pt idx="1">
                  <c:v>План 2024</c:v>
                </c:pt>
                <c:pt idx="2">
                  <c:v>Отчет 2024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50931918</c:v>
                </c:pt>
                <c:pt idx="1">
                  <c:v>71958319</c:v>
                </c:pt>
                <c:pt idx="2">
                  <c:v>67922474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82B-419A-A331-E81BD7E158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26890752"/>
        <c:axId val="126892288"/>
        <c:axId val="0"/>
      </c:bar3DChart>
      <c:catAx>
        <c:axId val="1268907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bg-BG"/>
          </a:p>
        </c:txPr>
        <c:crossAx val="126892288"/>
        <c:crosses val="autoZero"/>
        <c:auto val="1"/>
        <c:lblAlgn val="ctr"/>
        <c:lblOffset val="100"/>
        <c:noMultiLvlLbl val="0"/>
      </c:catAx>
      <c:valAx>
        <c:axId val="126892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+mn-cs"/>
              </a:defRPr>
            </a:pPr>
            <a:endParaRPr lang="bg-BG"/>
          </a:p>
        </c:txPr>
        <c:crossAx val="126890752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bg-BG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0166075134567524E-2"/>
          <c:y val="9.4326159527248293E-2"/>
          <c:w val="0.66542869641295765"/>
          <c:h val="0.9056737800314710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Колона2</c:v>
                </c:pt>
              </c:strCache>
            </c:strRef>
          </c:tx>
          <c:explosion val="19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5845-45C6-9D86-292C3AC6E328}"/>
              </c:ext>
            </c:extLst>
          </c:dPt>
          <c:dPt>
            <c:idx val="1"/>
            <c:bubble3D val="0"/>
            <c:explosion val="14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0-5845-45C6-9D86-292C3AC6E328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CB8220C-6321-4B14-8B18-1DC8F0FF8C9F}" type="CATEGORYNAME">
                      <a:rPr lang="ru-RU"/>
                      <a:pPr>
                        <a:defRPr/>
                      </a:pPr>
                      <a:t>[ИМЕ НА КАТЕГОРИЯТА]</a:t>
                    </a:fld>
                    <a:r>
                      <a:rPr lang="ru-RU" baseline="0"/>
                      <a:t>; </a:t>
                    </a:r>
                    <a:endParaRPr lang="ru-RU" baseline="0" smtClean="0"/>
                  </a:p>
                  <a:p>
                    <a:pPr>
                      <a:defRPr/>
                    </a:pPr>
                    <a:fld id="{27A65955-A10E-4621-B151-58103E14C8FD}" type="VALUE">
                      <a:rPr lang="ru-RU" baseline="0" smtClean="0"/>
                      <a:pPr>
                        <a:defRPr/>
                      </a:pPr>
                      <a:t>[СТОЙНОСТ]</a:t>
                    </a:fld>
                    <a:r>
                      <a:rPr lang="ru-RU" baseline="0" dirty="0"/>
                      <a:t>; </a:t>
                    </a:r>
                    <a:fld id="{7451CFD2-DBE7-44C6-82A9-0E58F4FA78DC}" type="PERCENTAGE">
                      <a:rPr lang="ru-RU" baseline="0"/>
                      <a:pPr>
                        <a:defRPr/>
                      </a:pPr>
                      <a:t>[ПРОЦЕНТ]</a:t>
                    </a:fld>
                    <a:endParaRPr lang="ru-RU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845-45C6-9D86-292C3AC6E328}"/>
                </c:ext>
              </c:extLst>
            </c:dLbl>
            <c:dLbl>
              <c:idx val="1"/>
              <c:layout>
                <c:manualLayout>
                  <c:x val="1.1105111630418387E-2"/>
                  <c:y val="-8.303071007007385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8A5C7BF-287A-4357-984D-362D6D81D69B}" type="CATEGORYNAME">
                      <a:rPr lang="ru-RU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[ИМЕ НА КАТЕГОРИЯТА]</a:t>
                    </a:fld>
                    <a:r>
                      <a:rPr lang="ru-RU" baseline="0" dirty="0"/>
                      <a:t>; </a:t>
                    </a:r>
                    <a:endParaRPr lang="ru-RU" baseline="0" dirty="0" smtClean="0"/>
                  </a:p>
                  <a:p>
                    <a:pPr>
                      <a:defRPr>
                        <a:solidFill>
                          <a:schemeClr val="accent1"/>
                        </a:solidFill>
                      </a:defRPr>
                    </a:pPr>
                    <a:fld id="{CB9AFBB0-B8BB-4917-9C65-827A92B91280}" type="VALUE">
                      <a:rPr lang="ru-RU" baseline="0" smtClean="0"/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[СТОЙНОСТ]</a:t>
                    </a:fld>
                    <a:endParaRPr lang="bg-BG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bg-BG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5845-45C6-9D86-292C3AC6E32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Текущ бюджет</c:v>
                </c:pt>
                <c:pt idx="1">
                  <c:v>Капиталов бюджет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51080789</c:v>
                </c:pt>
                <c:pt idx="1">
                  <c:v>16841685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845-45C6-9D86-292C3AC6E328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8A3573-5366-4FC5-BF32-F75BDA8FB7C5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683BB-9F98-4D5B-9E32-AD217ABE1A18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75B11E-0BD9-486B-A04B-4230A251D712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897D6D-6456-4822-A1D9-7DD3F75FC59B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1</a:t>
            </a:fld>
            <a:endParaRPr lang="bg-BG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61929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79172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47665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66206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551727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9</a:t>
            </a:fld>
            <a:endParaRPr lang="bg-BG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11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46578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17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578023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97D6D-6456-4822-A1D9-7DD3F75FC59B}" type="slidenum">
              <a:rPr lang="bg-BG" smtClean="0"/>
              <a:pPr/>
              <a:t>18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559086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34333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05044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74036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44167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22311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46487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63241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6407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90704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39425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164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860853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662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387672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237745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89593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EC930-FD59-4EAD-A3AD-EB2F5BBF0184}" type="datetimeFigureOut">
              <a:rPr lang="bg-BG" smtClean="0"/>
              <a:pPr/>
              <a:t>4.8.2025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0794191-6183-4AD3-85C6-EF321DA5E6DB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39584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 txBox="1">
            <a:spLocks noChangeArrowheads="1"/>
          </p:cNvSpPr>
          <p:nvPr/>
        </p:nvSpPr>
        <p:spPr>
          <a:xfrm>
            <a:off x="-108520" y="4797152"/>
            <a:ext cx="9144000" cy="2348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freezing" dir="t"/>
            </a:scene3d>
          </a:bodyPr>
          <a:lstStyle/>
          <a:p>
            <a:pPr marL="0" marR="0" lvl="0" indent="0" algn="ctr" defTabSz="914400"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bg-BG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ОБЩИНА ПОМОРИЕ </a:t>
            </a:r>
          </a:p>
          <a:p>
            <a:pPr marL="0" marR="0" lvl="0" indent="0" algn="ctr" defTabSz="914400"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bg-BG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ОТЧЕТ ЗА  КАСОВОТО ИЗПЪЛНЕНИЕ НА БЮДЖЕТА   </a:t>
            </a:r>
          </a:p>
          <a:p>
            <a:pPr marL="0" marR="0" lvl="0" indent="0" algn="ctr" defTabSz="914400"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bg-BG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  ЗА 2024 г.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bg-BG" sz="4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An Excel spreadsheet on a tablet on an office desk with pens, a calculator, and some papers around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5" y="0"/>
            <a:ext cx="9144985" cy="459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33333E-6 L 0.25 3.33333E-6 L 0.25 0.33287 L 2.77778E-7 0.33287 L 2.77778E-7 3.33333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25 3.7037E-7 L 0.25 0.33287 L -2.22222E-6 0.33287 L -2.22222E-6 3.7037E-7 Z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25 -2.59259E-6 L 0.25 0.33287 L 1.11111E-6 0.33287 L 1.11111E-6 -2.59259E-6 Z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72657" y="188640"/>
            <a:ext cx="82296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bg-BG" sz="3200" b="1" dirty="0" smtClean="0">
                <a:latin typeface="Times New Roman" pitchFamily="18" charset="0"/>
                <a:cs typeface="Times New Roman" pitchFamily="18" charset="0"/>
              </a:rPr>
              <a:t>ОТЧЕТЪТ НА ПРИХОДИТЕ НА БЮДЖЕТ  2024 г. е  60 567 478 лв.</a:t>
            </a:r>
            <a:endParaRPr lang="bg-BG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6238662"/>
              </p:ext>
            </p:extLst>
          </p:nvPr>
        </p:nvGraphicFramePr>
        <p:xfrm>
          <a:off x="1" y="1092871"/>
          <a:ext cx="9036496" cy="5765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9718" cy="1268760"/>
          </a:xfrm>
        </p:spPr>
        <p:txBody>
          <a:bodyPr>
            <a:normAutofit fontScale="90000"/>
          </a:bodyPr>
          <a:lstStyle/>
          <a:p>
            <a:pPr algn="ctr"/>
            <a:r>
              <a:rPr lang="bg-B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Приходите на община Поморие за </a:t>
            </a:r>
            <a:br>
              <a:rPr lang="bg-B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г. са в размер на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60 567 478 </a:t>
            </a:r>
            <a:r>
              <a:rPr lang="bg-B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лв., формирани от:</a:t>
            </a:r>
            <a:endParaRPr lang="bg-B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636792"/>
          </a:xfrm>
        </p:spPr>
        <p:txBody>
          <a:bodyPr>
            <a:normAutofit/>
          </a:bodyPr>
          <a:lstStyle/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Собствени приходи                               23 872 134 лв.</a:t>
            </a:r>
          </a:p>
          <a:p>
            <a:pPr marL="0" indent="0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от ЦБ                                   31 468 634 лв. </a:t>
            </a:r>
          </a:p>
          <a:p>
            <a:pPr marL="0" indent="0">
              <a:buNone/>
            </a:pP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т.ч.</a:t>
            </a:r>
          </a:p>
          <a:p>
            <a:pPr>
              <a:buFont typeface="Arial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Обща субсидия                                        27 956 365 лв.</a:t>
            </a:r>
          </a:p>
          <a:p>
            <a:pPr>
              <a:buFont typeface="Arial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 от ЦБ за зимно поддържане      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128 800 лв.</a:t>
            </a:r>
          </a:p>
          <a:p>
            <a:pPr>
              <a:buFont typeface="Arial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Целева субсидия за КР                              1 492 414 лв.</a:t>
            </a:r>
          </a:p>
          <a:p>
            <a:pPr>
              <a:buFont typeface="Arial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 целеви трансфери по § 31-18 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018 871 лв.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tabLst>
                <a:tab pos="5556250" algn="l"/>
                <a:tab pos="5824538" algn="l"/>
              </a:tabLst>
              <a:defRPr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Целеви Трансфери  за превозвачи               891 967 лв.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tabLst>
                <a:tab pos="5556250" algn="l"/>
                <a:tab pos="5824538" algn="l"/>
              </a:tabLst>
              <a:defRPr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Възстановени трансфери в ЦБ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19 083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None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928670"/>
            <a:ext cx="8472518" cy="5596674"/>
          </a:xfrm>
        </p:spPr>
        <p:txBody>
          <a:bodyPr>
            <a:normAutofit/>
          </a:bodyPr>
          <a:lstStyle/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 траснфери в размер на                                              3 806 957 лв.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т.ч.</a:t>
            </a:r>
          </a:p>
          <a:p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между бюджети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нето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4 625 958 лв.</a:t>
            </a:r>
          </a:p>
          <a:p>
            <a:pPr marL="0" indent="0">
              <a:buNone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между бюджетни и сметки на ЕС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нето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-833 994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лв.</a:t>
            </a:r>
          </a:p>
          <a:p>
            <a:pPr>
              <a:buFont typeface="Arial" pitchFamily="34" charset="0"/>
              <a:buChar char="•"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от държавни предприятия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ПУДООС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14 993 лв.</a:t>
            </a:r>
          </a:p>
          <a:p>
            <a:pPr>
              <a:buFont typeface="Arial" pitchFamily="34" charset="0"/>
              <a:buChar char="•"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</a:t>
            </a: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Временни безлихвени заеми между бюджетни и сметки за средства</a:t>
            </a:r>
          </a:p>
          <a:p>
            <a:pPr marL="0" indent="0">
              <a:lnSpc>
                <a:spcPct val="80000"/>
              </a:lnSpc>
              <a:buNone/>
              <a:tabLst>
                <a:tab pos="5556250" algn="l"/>
                <a:tab pos="5824538" algn="l"/>
              </a:tabLst>
              <a:defRPr/>
            </a:pP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на ЕС                                                                       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1 419 753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лв.</a:t>
            </a: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None/>
              <a:tabLst>
                <a:tab pos="5556250" algn="l"/>
                <a:tab pos="5824538" algn="l"/>
              </a:tabLst>
              <a:defRPr/>
            </a:pPr>
            <a:endParaRPr lang="bg-BG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tabLst>
                <a:tab pos="5556250" algn="l"/>
                <a:tab pos="5824538" algn="l"/>
              </a:tabLst>
              <a:defRPr/>
            </a:pP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Бюджетното салдо е отрицателно в размер на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(-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354 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996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лв. 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  <a:tabLst>
                <a:tab pos="5556250" algn="l"/>
                <a:tab pos="5824538" algn="l"/>
              </a:tabLst>
              <a:defRPr/>
            </a:pPr>
            <a:endParaRPr lang="bg-BG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None/>
              <a:tabLst>
                <a:tab pos="5556250" algn="l"/>
                <a:tab pos="5824538" algn="l"/>
              </a:tabLst>
              <a:defRPr/>
            </a:pP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неговото финансиране е за сметка на:</a:t>
            </a:r>
          </a:p>
          <a:p>
            <a:pPr>
              <a:lnSpc>
                <a:spcPct val="80000"/>
              </a:lnSpc>
              <a:buNone/>
              <a:tabLst>
                <a:tab pos="5556250" algn="l"/>
                <a:tab pos="5824538" algn="l"/>
              </a:tabLst>
              <a:defRPr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Предоставена възмездна финансова помощ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-477 014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Заеми от банки и др.лица в страната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-2 287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512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endParaRPr lang="bg-BG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Събрани средства и извършени плащания за сметка на др.бюджетни сметки и фондове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(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176 286)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от депозити и средства по сметки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10 295 808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bg-BG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</a:t>
            </a: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b="1" dirty="0">
                <a:latin typeface="Times New Roman" pitchFamily="18" charset="0"/>
                <a:cs typeface="Times New Roman" pitchFamily="18" charset="0"/>
              </a:rPr>
              <a:t>Разходите са в размер на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67 922 474 </a:t>
            </a:r>
            <a:r>
              <a:rPr lang="bg-BG" b="1" dirty="0" smtClean="0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bg-BG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bg-B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31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а 2"/>
          <p:cNvGraphicFramePr/>
          <p:nvPr>
            <p:extLst>
              <p:ext uri="{D42A27DB-BD31-4B8C-83A1-F6EECF244321}">
                <p14:modId xmlns:p14="http://schemas.microsoft.com/office/powerpoint/2010/main" val="1244687666"/>
              </p:ext>
            </p:extLst>
          </p:nvPr>
        </p:nvGraphicFramePr>
        <p:xfrm>
          <a:off x="179512" y="1566923"/>
          <a:ext cx="8496944" cy="49847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25742" y="548680"/>
            <a:ext cx="8229600" cy="857256"/>
          </a:xfrm>
        </p:spPr>
        <p:txBody>
          <a:bodyPr>
            <a:normAutofit/>
          </a:bodyPr>
          <a:lstStyle/>
          <a:p>
            <a:r>
              <a:rPr lang="bg-BG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Приходите са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60 567 478 </a:t>
            </a:r>
            <a:r>
              <a:rPr lang="bg-BG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 в т.ч.</a:t>
            </a:r>
            <a:endParaRPr lang="bg-BG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209207" y="1700808"/>
            <a:ext cx="8472518" cy="496730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bg-BG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Приходи с държавен характер в размер на               												</a:t>
            </a:r>
            <a:r>
              <a:rPr lang="en-US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33 310 476 </a:t>
            </a:r>
            <a:r>
              <a:rPr lang="bg-BG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</a:t>
            </a:r>
          </a:p>
          <a:p>
            <a:r>
              <a:rPr lang="bg-BG" sz="24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Собствени приходи                               </a:t>
            </a:r>
            <a:r>
              <a:rPr lang="en-US" sz="24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411 878 </a:t>
            </a:r>
            <a:r>
              <a:rPr lang="bg-BG" sz="24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 </a:t>
            </a:r>
          </a:p>
          <a:p>
            <a:pPr marL="0" indent="0">
              <a:buNone/>
            </a:pPr>
            <a:r>
              <a:rPr lang="bg-BG" sz="24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т.ч.</a:t>
            </a: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Приходи  и доходи от собственост          </a:t>
            </a:r>
            <a:r>
              <a:rPr lang="en-US" sz="24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14 005 </a:t>
            </a:r>
            <a:r>
              <a:rPr lang="bg-BG" sz="24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Помощи и дарения                                      </a:t>
            </a:r>
            <a:r>
              <a:rPr lang="en-US" sz="24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7 327 </a:t>
            </a:r>
            <a:r>
              <a:rPr lang="bg-BG" sz="24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Общински такси                                        13 767 лв.</a:t>
            </a: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ДДС                                                               </a:t>
            </a: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(-568) лв.</a:t>
            </a: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itchFamily="18" charset="0"/>
                <a:ea typeface="+mj-ea"/>
                <a:cs typeface="Times New Roman" pitchFamily="18" charset="0"/>
              </a:rPr>
              <a:t>Други неданъчни приходи                       377 347 лв.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548680"/>
            <a:ext cx="8472518" cy="6023592"/>
          </a:xfrm>
        </p:spPr>
        <p:txBody>
          <a:bodyPr>
            <a:normAutofit/>
          </a:bodyPr>
          <a:lstStyle/>
          <a:p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Траснфери от ЦБ                                      29 523 724 лв. в т.ч.</a:t>
            </a:r>
          </a:p>
          <a:p>
            <a:pPr>
              <a:buFont typeface="Arial" pitchFamily="34" charset="0"/>
              <a:buChar char="•"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Обща субсидия                                           27 956 365 лв.</a:t>
            </a:r>
          </a:p>
          <a:p>
            <a:pPr>
              <a:buFont typeface="Arial" pitchFamily="34" charset="0"/>
              <a:buChar char="•"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 целеви трансфери по § 31-18       694 475 лв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избори                                                              446 719 лв.,</a:t>
            </a:r>
          </a:p>
          <a:p>
            <a:pPr>
              <a:buNone/>
            </a:pP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 издръжка на деца                                             8 871 лв.</a:t>
            </a:r>
          </a:p>
          <a:p>
            <a:pPr>
              <a:buNone/>
            </a:pP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възнаграждения на одитен комитет            16 794 лв.</a:t>
            </a:r>
          </a:p>
          <a:p>
            <a:pPr>
              <a:buNone/>
            </a:pP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по Национални Програми  в училищата        222 087 лв.</a:t>
            </a:r>
          </a:p>
          <a:p>
            <a:pPr>
              <a:buNone/>
            </a:pPr>
            <a:endParaRPr lang="bg-BG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  <a:tabLst>
                <a:tab pos="5556250" algn="l"/>
                <a:tab pos="5824538" algn="l"/>
              </a:tabLst>
              <a:defRPr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Целеви Трансфери  за превозвачи.                 891 967 лв.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  <a:tabLst>
                <a:tab pos="5556250" algn="l"/>
                <a:tab pos="5824538" algn="l"/>
              </a:tabLst>
              <a:defRPr/>
            </a:pPr>
            <a:endParaRPr 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  <a:tabLst>
                <a:tab pos="5556250" algn="l"/>
                <a:tab pos="5824538" algn="l"/>
              </a:tabLst>
              <a:defRPr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Възстановени трансфери в ЦБ от неусвоени средства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  <a:tabLst>
                <a:tab pos="5556250" algn="l"/>
                <a:tab pos="5824538" algn="l"/>
              </a:tabLst>
              <a:defRPr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превозвачи от 2023 г.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(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19 083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лв.</a:t>
            </a:r>
          </a:p>
          <a:p>
            <a:pPr>
              <a:buNone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07504" y="332656"/>
            <a:ext cx="8927976" cy="5976664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Получени средства, като трансфери      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  3 378 421 лв.</a:t>
            </a:r>
          </a:p>
          <a:p>
            <a:pPr marL="0" indent="0">
              <a:buNone/>
            </a:pPr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     Трансфери между бюджети                                 3 349 316 лв.</a:t>
            </a:r>
          </a:p>
          <a:p>
            <a:pPr>
              <a:buFont typeface="Arial" pitchFamily="34" charset="0"/>
              <a:buChar char="•"/>
            </a:pP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От АСП  по ПМС                               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  2 575 489 лв.</a:t>
            </a:r>
          </a:p>
          <a:p>
            <a:pPr>
              <a:buFont typeface="Arial" pitchFamily="34" charset="0"/>
              <a:buChar char="•"/>
            </a:pP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Възстановена сума от трансфери за Личен асистент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-373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 лв.</a:t>
            </a:r>
          </a:p>
          <a:p>
            <a:pPr>
              <a:buFont typeface="Arial" pitchFamily="34" charset="0"/>
              <a:buChar char="•"/>
            </a:pP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За временна заетост                                                     22 379 лв.</a:t>
            </a:r>
          </a:p>
          <a:p>
            <a:pPr>
              <a:buFont typeface="Arial" pitchFamily="34" charset="0"/>
              <a:buChar char="•"/>
            </a:pP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За ЦИК                                                                            7 282 лв.</a:t>
            </a:r>
          </a:p>
          <a:p>
            <a:pPr>
              <a:buFont typeface="Arial" pitchFamily="34" charset="0"/>
              <a:buChar char="•"/>
            </a:pP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От МОН детски надбавки                    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     5 226 лв.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Прекласификация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трасфер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от МТСП за 2024 г. по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указание № 91-00-394/2019 г. на МФ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(-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377 356)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bg-BG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физкултурен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салон в СУ Иван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Вазов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418 159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физк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салон в ОУ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Хр.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Ботев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гр.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Поморие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428 963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ОУ гр.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Кблешково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236 514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ОУ с. Бата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7 402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ДГ с.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Страцин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23 400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допълнително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обучение     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2 231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авоъгълник 2"/>
          <p:cNvSpPr/>
          <p:nvPr/>
        </p:nvSpPr>
        <p:spPr>
          <a:xfrm>
            <a:off x="251520" y="5157192"/>
            <a:ext cx="8964488" cy="2195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bg-BG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Временни безлихвени заеми между бюджетни и сметки за средства от ЕС</a:t>
            </a: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  <a:r>
              <a:rPr lang="bg-BG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bg-BG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-3 547</a:t>
            </a: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bg-BG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лв. 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bg-BG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За Проект “Подкрепа за квалификация на педагогически специалисти“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bg-BG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bg-BG" sz="2400" b="1" dirty="0">
              <a:solidFill>
                <a:prstClr val="black">
                  <a:lumMod val="75000"/>
                  <a:lumOff val="2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692696"/>
            <a:ext cx="8766900" cy="403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335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6264696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Бюджетното салдо е положително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566 889 лв., 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а финансирането му се формира от:</a:t>
            </a:r>
          </a:p>
          <a:p>
            <a:pPr marL="0" indent="0">
              <a:buNone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Събрани средства и извършени плащания за сметка на др.бюджети, сметки и фондове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от МОН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- 16 006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 лв.</a:t>
            </a:r>
          </a:p>
          <a:p>
            <a:pPr marL="0" indent="0"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Средства от депозити и средства по сметки, като част от приходите с държавен характер                          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(-550 883) </a:t>
            </a: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лв.</a:t>
            </a:r>
          </a:p>
          <a:p>
            <a:pPr marL="0" indent="0">
              <a:buNone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bg-BG" sz="2400" i="1" dirty="0" smtClean="0">
                <a:latin typeface="Times New Roman" pitchFamily="18" charset="0"/>
                <a:cs typeface="Times New Roman" pitchFamily="18" charset="0"/>
              </a:rPr>
              <a:t>формирани от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bg-BG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bg-BG" sz="2400" i="1" dirty="0" smtClean="0">
                <a:latin typeface="Times New Roman" pitchFamily="18" charset="0"/>
                <a:cs typeface="Times New Roman" pitchFamily="18" charset="0"/>
              </a:rPr>
              <a:t>остатъци от предходен период    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sz="2400" i="1" dirty="0" smtClean="0">
                <a:latin typeface="Times New Roman" pitchFamily="18" charset="0"/>
                <a:cs typeface="Times New Roman" pitchFamily="18" charset="0"/>
              </a:rPr>
              <a:t>  1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503 014 </a:t>
            </a:r>
            <a:r>
              <a:rPr lang="bg-BG" sz="2400" i="1" dirty="0" smtClean="0">
                <a:latin typeface="Times New Roman" pitchFamily="18" charset="0"/>
                <a:cs typeface="Times New Roman" pitchFamily="18" charset="0"/>
              </a:rPr>
              <a:t>лв. </a:t>
            </a:r>
          </a:p>
          <a:p>
            <a:pPr marL="0" indent="0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bg-BG" sz="2400" i="1" dirty="0" smtClean="0">
                <a:latin typeface="Times New Roman" pitchFamily="18" charset="0"/>
                <a:cs typeface="Times New Roman" pitchFamily="18" charset="0"/>
              </a:rPr>
              <a:t>и наличност в края на периода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     (-2 054 897) </a:t>
            </a:r>
            <a:r>
              <a:rPr lang="bg-BG" sz="2400" i="1" dirty="0" smtClean="0">
                <a:latin typeface="Times New Roman" pitchFamily="18" charset="0"/>
                <a:cs typeface="Times New Roman" pitchFamily="18" charset="0"/>
              </a:rPr>
              <a:t>лв.</a:t>
            </a:r>
          </a:p>
          <a:p>
            <a:pPr>
              <a:buNone/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8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8479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bg-BG" sz="3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Приходи с общински характер в размер на </a:t>
            </a:r>
            <a:r>
              <a:rPr lang="en-US" sz="3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27 257 002 </a:t>
            </a:r>
            <a:r>
              <a:rPr lang="bg-BG" sz="3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</a:t>
            </a:r>
          </a:p>
          <a:p>
            <a:pPr algn="ctr">
              <a:buNone/>
            </a:pPr>
            <a:endParaRPr lang="bg-BG" sz="3600" b="1" dirty="0" smtClean="0">
              <a:solidFill>
                <a:schemeClr val="tx2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bg-BG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Собствени приходи </a:t>
            </a:r>
            <a:r>
              <a:rPr 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                    23 460 256 </a:t>
            </a:r>
            <a:r>
              <a:rPr lang="bg-BG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 </a:t>
            </a:r>
            <a:endParaRPr lang="en-US" sz="2800" b="1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т.ч.</a:t>
            </a:r>
          </a:p>
          <a:p>
            <a:pPr marL="0" indent="0">
              <a:buNone/>
            </a:pPr>
            <a:endParaRPr lang="bg-BG" sz="2800" b="1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8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Данъчни приходи </a:t>
            </a:r>
            <a:r>
              <a:rPr lang="en-US" sz="28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                           10 810 943 </a:t>
            </a:r>
            <a:r>
              <a:rPr lang="bg-BG" sz="28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 </a:t>
            </a:r>
          </a:p>
          <a:p>
            <a:pPr marL="0" indent="0">
              <a:buNone/>
            </a:pPr>
            <a:endParaRPr lang="bg-BG" sz="2800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8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Неданъчни приходи </a:t>
            </a:r>
            <a:r>
              <a:rPr lang="en-US" sz="28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                           </a:t>
            </a:r>
            <a:r>
              <a:rPr lang="bg-BG" sz="28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12 </a:t>
            </a:r>
            <a:r>
              <a:rPr lang="en-US" sz="28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649 313 </a:t>
            </a:r>
            <a:r>
              <a:rPr lang="bg-BG" sz="28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79512" y="404664"/>
            <a:ext cx="8750206" cy="6408712"/>
          </a:xfrm>
        </p:spPr>
        <p:txBody>
          <a:bodyPr>
            <a:normAutofit fontScale="55000" lnSpcReduction="20000"/>
          </a:bodyPr>
          <a:lstStyle/>
          <a:p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Взаимоотношения с Централния бюджет                 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1 944 910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лв. </a:t>
            </a:r>
            <a:endParaRPr lang="bg-BG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bg-B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т.ч.</a:t>
            </a:r>
          </a:p>
          <a:p>
            <a:pPr>
              <a:buFont typeface="Arial" pitchFamily="34" charset="0"/>
              <a:buChar char="•"/>
            </a:pP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Целеви трансфер за КР                                        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492 414 </a:t>
            </a: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itchFamily="34" charset="0"/>
              <a:buChar char="•"/>
            </a:pP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Обща изравнителна субсидия от ЦБ за зимно поддържане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128 </a:t>
            </a: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800 лв</a:t>
            </a: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за др.целеви разходи                      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324 396 </a:t>
            </a:r>
            <a:r>
              <a:rPr lang="bg-B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 marL="0" indent="0">
              <a:buNone/>
            </a:pPr>
            <a:endParaRPr lang="bg-BG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в размер на                                            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428 536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 </a:t>
            </a:r>
          </a:p>
          <a:p>
            <a:pPr marL="0" indent="0">
              <a:buNone/>
            </a:pP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т.ч.</a:t>
            </a: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между бюджетни сметки                    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1 276 642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Получени трансфери                                                            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bg-B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1 394 351 лв.</a:t>
            </a:r>
          </a:p>
          <a:p>
            <a:pPr marL="0" indent="0" algn="just">
              <a:buNone/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ОТ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Министерство на културата за Градска галерия „Дечко 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Стоев“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040 лв.</a:t>
            </a:r>
            <a:endParaRPr lang="bg-BG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Държавен фонд Земеделие – ДДС по проекти – код 42                  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532 885 лв.</a:t>
            </a:r>
            <a:endParaRPr lang="bg-BG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Министерство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регионално развитие и благоустройство         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843 886 лв.</a:t>
            </a:r>
            <a:endParaRPr lang="bg-BG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Община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Бургас                                                                                    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3 000 лв.</a:t>
            </a:r>
            <a:endParaRPr lang="bg-BG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Министерство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околната среда и водите                                        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</a:t>
            </a:r>
            <a:r>
              <a:rPr lang="bg-BG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3 540 </a:t>
            </a:r>
            <a:r>
              <a:rPr lang="bg-BG" sz="28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лв</a:t>
            </a:r>
            <a:endParaRPr lang="en-US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buClr>
                <a:srgbClr val="90C226"/>
              </a:buClr>
              <a:buNone/>
            </a:pPr>
            <a:r>
              <a:rPr lang="en-US" sz="27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bg-BG" sz="27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Предоставени </a:t>
            </a:r>
            <a:r>
              <a:rPr lang="bg-BG" sz="27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                                                               </a:t>
            </a:r>
            <a:r>
              <a:rPr lang="en-US" sz="27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bg-BG" sz="27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7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7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-117 709</a:t>
            </a:r>
            <a:r>
              <a:rPr lang="en-US" sz="27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7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лв</a:t>
            </a:r>
            <a:r>
              <a:rPr lang="bg-BG" sz="27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7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bg-BG" sz="27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bg-BG" sz="27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 РИСОВ обезпечения по чл.60 ЗУО </a:t>
            </a:r>
            <a:r>
              <a:rPr lang="en-US" sz="27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</a:t>
            </a:r>
            <a:r>
              <a:rPr lang="bg-BG" sz="27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(- </a:t>
            </a:r>
            <a:r>
              <a:rPr lang="bg-BG" sz="27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116 243) лв.  </a:t>
            </a:r>
            <a:endParaRPr lang="bg-BG" sz="2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7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lang="bg-BG" sz="27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Трансформиране на заем в трансфер  ОУ с. </a:t>
            </a:r>
            <a:r>
              <a:rPr lang="bg-BG" sz="27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Бата</a:t>
            </a:r>
            <a:r>
              <a:rPr lang="bg-BG" sz="27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7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(-</a:t>
            </a:r>
            <a:r>
              <a:rPr lang="en-US" sz="27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1 446)</a:t>
            </a:r>
            <a:r>
              <a:rPr lang="bg-BG" sz="27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лв.</a:t>
            </a:r>
            <a:endParaRPr lang="bg-BG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52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496" y="332656"/>
            <a:ext cx="9108504" cy="65253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g-BG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между бюджетни и </a:t>
            </a:r>
            <a:r>
              <a:rPr lang="bg-BG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извънб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сметки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(- 863 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099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bg-B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лв. в т.ч.</a:t>
            </a:r>
            <a:endParaRPr lang="bg-B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 трансфери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159 085 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проект „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Рехабилитация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модернизация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общинска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инфраструктура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външно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изкуствено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осветление” – норвежки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механизъм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388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											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Соларно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осветление м.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Косата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                                  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148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177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„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дронове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                                                             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6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520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</a:t>
            </a: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32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496" y="0"/>
            <a:ext cx="8856984" cy="6669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Предоставени трансфери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(-1 022 184 ) 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</p:txBody>
      </p:sp>
      <p:pic>
        <p:nvPicPr>
          <p:cNvPr id="2" name="Картина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31" y="1298676"/>
            <a:ext cx="8922969" cy="535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26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69674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bg-BG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 от  ПУДООС                                                                                           </a:t>
            </a:r>
            <a:r>
              <a:rPr lang="en-US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bg-BG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en-US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99</a:t>
            </a:r>
            <a:r>
              <a:rPr lang="bg-BG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 </a:t>
            </a:r>
          </a:p>
          <a:p>
            <a:pPr>
              <a:buNone/>
            </a:pPr>
            <a:r>
              <a:rPr lang="bg-BG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за зона отдих в с. Горица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49</a:t>
            </a:r>
            <a:r>
              <a:rPr lang="bg-BG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None/>
            </a:pPr>
            <a:r>
              <a:rPr lang="bg-BG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и Градинка в гр. Каблешково                                                                                            7 500 лв.</a:t>
            </a:r>
          </a:p>
          <a:p>
            <a:r>
              <a:rPr lang="bg-BG" sz="6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</a:t>
            </a:r>
            <a:r>
              <a:rPr lang="bg-BG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безлихвени заеми между </a:t>
            </a:r>
            <a:r>
              <a:rPr lang="bg-BG" sz="6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</a:t>
            </a:r>
            <a:r>
              <a:rPr lang="bg-BG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сметки и сметки за средства </a:t>
            </a:r>
            <a:r>
              <a:rPr lang="bg-BG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ЕС </a:t>
            </a:r>
            <a:r>
              <a:rPr lang="en-US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нето</a:t>
            </a:r>
            <a:r>
              <a:rPr lang="en-US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bg-BG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1 423 300 лв.</a:t>
            </a:r>
          </a:p>
          <a:p>
            <a:pPr marL="0" indent="0"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 в ДГ с. Порой                             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-34 400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„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Солта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традиция и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култ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богатство на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Поморие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                                                   240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751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Оборудване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рибарско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пристанище  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674 972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Рехабилитация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Крайбрежна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алея „Яворов”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280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131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Намаляване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морските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отпадъци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дронове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254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Изграждане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обновяване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площи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широко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ползване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</a:p>
          <a:p>
            <a:pPr marL="0" indent="0"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ул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Морска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ул.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Кондолов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(-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23 880)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Предварителни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разходи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проект „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Път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Ахелой-Тънково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                                                 (-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29 900)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Модернизация на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образователната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инфраструктура ОУ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Ахелой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(-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80 810)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Грижа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дома          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1 086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Изграждане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Младежки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център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гр.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Поморие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(-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9 489)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Укрепване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общинския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капацитет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8 367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Геотермална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ДГ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Веселушко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194 364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Чисто Черно море  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91 398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Улично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осветление – норвежки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механизъм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5 112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 МБАЛ          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104 232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Анаеробна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инсталация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1 112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bg-BG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6192688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Бюджетното салдо е отрицателно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               (</a:t>
            </a:r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-7 921 885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 лв., </a:t>
            </a:r>
          </a:p>
          <a:p>
            <a:pPr marL="0" indent="0">
              <a:buNone/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а финансирането му се формира от:</a:t>
            </a:r>
          </a:p>
          <a:p>
            <a:pPr marL="0" indent="0">
              <a:buNone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000" b="1" dirty="0" smtClean="0">
                <a:latin typeface="Times New Roman" pitchFamily="18" charset="0"/>
                <a:cs typeface="Times New Roman" pitchFamily="18" charset="0"/>
              </a:rPr>
              <a:t>Предоставена възмездна помощ  нето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(</a:t>
            </a:r>
            <a:r>
              <a:rPr lang="bg-BG" sz="20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477 014 ) </a:t>
            </a:r>
            <a:r>
              <a:rPr lang="bg-BG" sz="2000" b="1" dirty="0" smtClean="0">
                <a:latin typeface="Times New Roman" pitchFamily="18" charset="0"/>
                <a:cs typeface="Times New Roman" pitchFamily="18" charset="0"/>
              </a:rPr>
              <a:t>лв.</a:t>
            </a:r>
          </a:p>
          <a:p>
            <a:pPr>
              <a:buNone/>
            </a:pP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За МБАЛ Поморие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(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846 344) 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лв.</a:t>
            </a:r>
          </a:p>
          <a:p>
            <a:pPr>
              <a:buNone/>
            </a:pP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За МИГ Поморие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(-33 789) 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лв. </a:t>
            </a:r>
            <a:endParaRPr lang="en-US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От МИРГ                                                                                                   77 315 лв.</a:t>
            </a:r>
          </a:p>
          <a:p>
            <a:pPr>
              <a:buNone/>
            </a:pP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От Рибарско сдружение “Нептун”                                                     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107 004 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bg-BG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От “Чистота” Поморие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218 800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 лв.</a:t>
            </a:r>
          </a:p>
          <a:p>
            <a:pPr>
              <a:buNone/>
            </a:pPr>
            <a:endParaRPr lang="bg-BG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000" b="1" dirty="0" smtClean="0">
                <a:latin typeface="Times New Roman" pitchFamily="18" charset="0"/>
                <a:cs typeface="Times New Roman" pitchFamily="18" charset="0"/>
              </a:rPr>
              <a:t>Заеми от банки и други лица в страната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(- 2 287 512) </a:t>
            </a:r>
            <a:r>
              <a:rPr lang="bg-BG" sz="2000" b="1" dirty="0" smtClean="0">
                <a:latin typeface="Times New Roman" pitchFamily="18" charset="0"/>
                <a:cs typeface="Times New Roman" pitchFamily="18" charset="0"/>
              </a:rPr>
              <a:t> лв.</a:t>
            </a:r>
          </a:p>
          <a:p>
            <a:pPr>
              <a:buNone/>
            </a:pP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Погасени дългосрочни заеми от други лица в страната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              (-2 093 148) 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лв.</a:t>
            </a:r>
            <a:endParaRPr lang="en-US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Погасени краткосрочни заеми от други лица в страната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            (- 194 364) </a:t>
            </a:r>
            <a:r>
              <a:rPr lang="bg-BG" sz="2000" i="1" dirty="0" smtClean="0">
                <a:latin typeface="Times New Roman" pitchFamily="18" charset="0"/>
                <a:cs typeface="Times New Roman" pitchFamily="18" charset="0"/>
              </a:rPr>
              <a:t>лв.</a:t>
            </a:r>
          </a:p>
          <a:p>
            <a:pPr>
              <a:buNone/>
            </a:pP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bg-BG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86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07504" y="476672"/>
            <a:ext cx="9036496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Събрани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средства </a:t>
            </a:r>
            <a:r>
              <a:rPr lang="bg-BG" sz="2000" b="1" dirty="0">
                <a:latin typeface="Times New Roman" pitchFamily="18" charset="0"/>
                <a:cs typeface="Times New Roman" pitchFamily="18" charset="0"/>
              </a:rPr>
              <a:t>и извършени плащания за сметка на други бюджети </a:t>
            </a:r>
          </a:p>
          <a:p>
            <a:pPr marL="0" indent="0"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bg-BG" sz="2000" b="1" dirty="0" smtClean="0">
                <a:latin typeface="Times New Roman" pitchFamily="18" charset="0"/>
                <a:cs typeface="Times New Roman" pitchFamily="18" charset="0"/>
              </a:rPr>
              <a:t>сметки </a:t>
            </a:r>
            <a:r>
              <a:rPr lang="bg-BG" sz="2000" b="1" dirty="0">
                <a:latin typeface="Times New Roman" pitchFamily="18" charset="0"/>
                <a:cs typeface="Times New Roman" pitchFamily="18" charset="0"/>
              </a:rPr>
              <a:t>и фондове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sz="20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160 280)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лв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bg-BG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т.ч.</a:t>
            </a:r>
          </a:p>
          <a:p>
            <a:pPr marL="0" indent="0">
              <a:buNone/>
            </a:pPr>
            <a:r>
              <a:rPr lang="bg-BG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Проект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Геотермална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ДГ 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Веселушко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-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293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за управление на 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отпадъците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LIFE                      </a:t>
            </a: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-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159 987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bg-BG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bg-BG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bg-BG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bg-BG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Средства от депозити и средства по сметки, като част от приходите с общински характер  </a:t>
            </a: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10 846 691 </a:t>
            </a:r>
            <a:r>
              <a:rPr lang="bg-BG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лв.,  </a:t>
            </a:r>
            <a:br>
              <a:rPr lang="bg-BG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bg-BG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формирани от</a:t>
            </a:r>
          </a:p>
          <a:p>
            <a:pPr marL="0" indent="0">
              <a:buNone/>
            </a:pPr>
            <a:endParaRPr lang="bg-BG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Остатък от предходен период                 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11 604 228 </a:t>
            </a:r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лв.</a:t>
            </a:r>
          </a:p>
          <a:p>
            <a:pPr>
              <a:buFont typeface="Arial" pitchFamily="34" charset="0"/>
              <a:buChar char="•"/>
            </a:pPr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Наличности в края на периода             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 (-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757 537</a:t>
            </a:r>
            <a:r>
              <a:rPr lang="bg-BG" sz="2000" dirty="0">
                <a:latin typeface="Times New Roman" pitchFamily="18" charset="0"/>
                <a:cs typeface="Times New Roman" pitchFamily="18" charset="0"/>
              </a:rPr>
              <a:t>) лв.</a:t>
            </a:r>
          </a:p>
          <a:p>
            <a:pPr>
              <a:buNone/>
            </a:pPr>
            <a:endParaRPr lang="bg-BG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bg-BG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3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Наличните средства на община Поморие са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2 811 434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 в т.ч.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23528" y="2276872"/>
            <a:ext cx="8229600" cy="1321526"/>
          </a:xfrm>
        </p:spPr>
        <p:txBody>
          <a:bodyPr/>
          <a:lstStyle/>
          <a:p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държавни дейности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2 053 897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местни дейности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757 537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 marL="0" indent="0">
              <a:buNone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авоъгълник 3"/>
          <p:cNvSpPr/>
          <p:nvPr/>
        </p:nvSpPr>
        <p:spPr>
          <a:xfrm>
            <a:off x="0" y="4221088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36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Със собствени приходи са финансирани държавни дейности в размер на 1 </a:t>
            </a:r>
            <a:r>
              <a:rPr lang="en-US" sz="36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578 047 </a:t>
            </a:r>
            <a:r>
              <a:rPr lang="bg-BG" sz="36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лв.</a:t>
            </a:r>
          </a:p>
        </p:txBody>
      </p:sp>
    </p:spTree>
    <p:extLst>
      <p:ext uri="{BB962C8B-B14F-4D97-AF65-F5344CB8AC3E}">
        <p14:creationId xmlns:p14="http://schemas.microsoft.com/office/powerpoint/2010/main" val="295822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850833" cy="1320800"/>
          </a:xfrm>
        </p:spPr>
        <p:txBody>
          <a:bodyPr>
            <a:normAutofit/>
          </a:bodyPr>
          <a:lstStyle/>
          <a:p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Изпълнението на разходите за 202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г. възлиза на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67 922 474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95536" y="2636912"/>
            <a:ext cx="8352928" cy="2141592"/>
          </a:xfrm>
        </p:spPr>
        <p:txBody>
          <a:bodyPr>
            <a:normAutofit/>
          </a:bodyPr>
          <a:lstStyle/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текущия бюджет отчетът е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51 080 789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т.ч.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делегирани от държавата дейности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31 277 652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дофинансирани държавни дейности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1 526 710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мести дейности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18 276 427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42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Текущите разходи са извършени по параграфи, както следва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07504" y="2492896"/>
            <a:ext cx="8856984" cy="4248472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работни заплати и възнаграждения на персонала и съответните осигурителни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вноски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31 781 496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текуща издръжка                                                                              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16 123 999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платени данъци                                                                                     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120 933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Разходи за лихви по заеми и емисии от страната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367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928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Разходи за лихви                                                                                       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22 867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стипендии на учащите  в размер на                                                  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40 475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Текущи трансфери, обезщетения и помощи по РОС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359 032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за нефинансови предприятия                                                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366 849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организации с нестопанска цел                                                      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1 656 910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Разходи за членски внос                                                                         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27 300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Предоставени трансфери за чужбина                                                       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213 000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89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ow to Grow Your Money this Summer: A Comprehensive Guide to Financial  Assets and Risk Management – Lubar Entrepreneurship Cen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456410" y="548680"/>
            <a:ext cx="8229600" cy="120032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bg-BG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ОТЧЕТ </a:t>
            </a:r>
            <a:r>
              <a:rPr lang="bg-BG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НА КАПИТАЛОВИТЕ</a:t>
            </a:r>
            <a:r>
              <a:rPr lang="bg-BG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bg-BG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РАЗХОДИ НА ОБЩИНА ПОМОРИЕ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idx="1"/>
          </p:nvPr>
        </p:nvSpPr>
        <p:spPr>
          <a:xfrm>
            <a:off x="88966" y="4293096"/>
            <a:ext cx="8964488" cy="1205488"/>
          </a:xfrm>
        </p:spPr>
        <p:txBody>
          <a:bodyPr>
            <a:noAutofit/>
          </a:bodyPr>
          <a:lstStyle/>
          <a:p>
            <a:pPr>
              <a:buNone/>
              <a:tabLst>
                <a:tab pos="4305300" algn="l"/>
              </a:tabLst>
              <a:defRPr/>
            </a:pPr>
            <a:r>
              <a:rPr lang="bg-BG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През 202</a:t>
            </a:r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4 </a:t>
            </a:r>
            <a:r>
              <a:rPr lang="bg-BG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г. Община Поморие е вложила </a:t>
            </a:r>
            <a:br>
              <a:rPr lang="bg-BG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16 841 685 </a:t>
            </a:r>
            <a:r>
              <a:rPr lang="bg-BG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лв. за капиталови разходи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лавие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316416" cy="108012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bg-BG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g-B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bg-BG" sz="4000" dirty="0" smtClean="0">
                <a:latin typeface="Times New Roman" pitchFamily="18" charset="0"/>
                <a:cs typeface="Times New Roman" pitchFamily="18" charset="0"/>
              </a:rPr>
            </a:br>
            <a:endParaRPr lang="bg-BG" sz="31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Контейнер за съдържани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7924211"/>
              </p:ext>
            </p:extLst>
          </p:nvPr>
        </p:nvGraphicFramePr>
        <p:xfrm>
          <a:off x="-4940" y="1628800"/>
          <a:ext cx="9148940" cy="50475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авоъгълник 1"/>
          <p:cNvSpPr/>
          <p:nvPr/>
        </p:nvSpPr>
        <p:spPr>
          <a:xfrm>
            <a:off x="-19757" y="123890"/>
            <a:ext cx="89644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spcBef>
                <a:spcPct val="0"/>
              </a:spcBef>
            </a:pPr>
            <a:r>
              <a:rPr lang="bg-BG" sz="32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Отчетът на Капиталовите разходи за  </a:t>
            </a:r>
            <a:r>
              <a:rPr lang="bg-BG" sz="3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202</a:t>
            </a:r>
            <a:r>
              <a:rPr lang="en-US" sz="3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4</a:t>
            </a:r>
            <a:r>
              <a:rPr lang="bg-BG" sz="3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bg-BG" sz="32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г. е   </a:t>
            </a:r>
            <a:br>
              <a:rPr lang="bg-BG" sz="32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bg-BG" sz="32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16 841 685 </a:t>
            </a:r>
            <a:r>
              <a:rPr lang="bg-BG" sz="3200" dirty="0" err="1" smtClean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лв</a:t>
            </a:r>
            <a:r>
              <a:rPr lang="bg-BG" sz="3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bg-BG" sz="3200" dirty="0">
                <a:solidFill>
                  <a:schemeClr val="accent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Съотношение между текущи и капиталови разходи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251520" y="692696"/>
            <a:ext cx="8579296" cy="604867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bg-BG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Разпределението на капиталовите разходи по видове дейности и параграфи е:</a:t>
            </a:r>
          </a:p>
          <a:p>
            <a:pPr marL="0" indent="0">
              <a:buNone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bg-BG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делегирани от държавата дейности	                                   </a:t>
            </a:r>
            <a:r>
              <a:rPr lang="en-US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1 465 935 </a:t>
            </a: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bg-BG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bg-BG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местни дейности	                                                                       </a:t>
            </a:r>
            <a:r>
              <a:rPr lang="en-US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15 324 412 </a:t>
            </a: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lang="bg-BG" sz="1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bg-BG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bg-BG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дофинансирани държавни дейности                                             </a:t>
            </a: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51 338 </a:t>
            </a: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bg-BG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Инвестиционните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разходи формират средно 10,34 на сто от разходите по бюджета на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Общината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отчетния период и те са направени за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ДМА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14 423 279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Придобиване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ДМА                                                     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2 297 961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Придобиване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9 000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Капиталови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111 445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64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199" y="260648"/>
            <a:ext cx="8229600" cy="576064"/>
          </a:xfrm>
        </p:spPr>
        <p:txBody>
          <a:bodyPr>
            <a:noAutofit/>
          </a:bodyPr>
          <a:lstStyle/>
          <a:p>
            <a:r>
              <a:rPr lang="bg-BG" sz="4000" b="1" dirty="0" smtClean="0">
                <a:latin typeface="Times New Roman" pitchFamily="18" charset="0"/>
                <a:cs typeface="Times New Roman" pitchFamily="18" charset="0"/>
              </a:rPr>
              <a:t>Основен  ремонт  14 423 279 лв.</a:t>
            </a:r>
            <a:endParaRPr lang="bg-BG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Контейнер за съдържани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198928"/>
              </p:ext>
            </p:extLst>
          </p:nvPr>
        </p:nvGraphicFramePr>
        <p:xfrm>
          <a:off x="0" y="1052729"/>
          <a:ext cx="9143999" cy="580527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92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6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67545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Проектиране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въвеждане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мерки за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ен.ефективност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 ДГ Порой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-15 000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7545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за ремонт на дворно пространство в ДГ Веселушко гр. Поморие-I етап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84 599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083155536"/>
                  </a:ext>
                </a:extLst>
              </a:tr>
              <a:tr h="967545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Инженерно-геоложко проучване за ОР на ДГ Радост Каблеешково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29 190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72243669"/>
                  </a:ext>
                </a:extLst>
              </a:tr>
              <a:tr h="967545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за ОР физкултурен салон СУ Иван Вазов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626 397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26400833"/>
                  </a:ext>
                </a:extLst>
              </a:tr>
              <a:tr h="967545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Проектиране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въвеждане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мерки за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ен.ефективност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ОУ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Гълъбец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-15 000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30608599"/>
                  </a:ext>
                </a:extLst>
              </a:tr>
              <a:tr h="967545">
                <a:tc>
                  <a:txBody>
                    <a:bodyPr/>
                    <a:lstStyle/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 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ул.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Арда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Велека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МСЕ гр.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210 538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94676015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7633854"/>
              </p:ext>
            </p:extLst>
          </p:nvPr>
        </p:nvGraphicFramePr>
        <p:xfrm>
          <a:off x="0" y="-4"/>
          <a:ext cx="9144000" cy="685800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563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7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за ОР на ул. "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Морска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", ул. "Г.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Кондолов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-28 920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1946">
                <a:tc>
                  <a:txBody>
                    <a:bodyPr/>
                    <a:lstStyle/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Реконструкция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кръстовище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ул.Княз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Борис и Европа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826 393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1946">
                <a:tc>
                  <a:txBody>
                    <a:bodyPr/>
                    <a:lstStyle/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общински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път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Медово Бата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Страцин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11 649 179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7153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Проектиране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въвеждане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мерки за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ен.ефективност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ОУ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Ахелой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-33 600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7153">
                <a:tc>
                  <a:txBody>
                    <a:bodyPr/>
                    <a:lstStyle/>
                    <a:p>
                      <a:pPr algn="l" fontAlgn="b"/>
                      <a:r>
                        <a:rPr lang="bg-BG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 покрив на ЦСРИ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3557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Технически проект по ПУДООС "Реконструкция на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съществуваща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водопроводна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мрежа в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Лъка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Каменар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56 400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8945181"/>
                  </a:ext>
                </a:extLst>
              </a:tr>
              <a:tr h="783557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Основен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ремонт на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ул.осветление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гр.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16 800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22879747"/>
                  </a:ext>
                </a:extLst>
              </a:tr>
              <a:tr h="1629827">
                <a:tc>
                  <a:txBody>
                    <a:bodyPr/>
                    <a:lstStyle/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 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участък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 ул. Проф. Стоянов с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осигуряване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крайулично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паркиране</a:t>
                      </a: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1 004 302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8187211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83568" y="255569"/>
            <a:ext cx="7704856" cy="653142"/>
          </a:xfrm>
        </p:spPr>
        <p:txBody>
          <a:bodyPr>
            <a:noAutofit/>
          </a:bodyPr>
          <a:lstStyle/>
          <a:p>
            <a:pPr algn="ctr"/>
            <a:r>
              <a:rPr lang="bg-BG" sz="3600" b="1" dirty="0" smtClean="0">
                <a:latin typeface="Times New Roman" pitchFamily="18" charset="0"/>
                <a:cs typeface="Times New Roman" pitchFamily="18" charset="0"/>
              </a:rPr>
              <a:t>Придобиване на ДМА 2 297 961 лв.</a:t>
            </a:r>
            <a:endParaRPr lang="bg-BG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9098032"/>
              </p:ext>
            </p:extLst>
          </p:nvPr>
        </p:nvGraphicFramePr>
        <p:xfrm>
          <a:off x="0" y="836717"/>
          <a:ext cx="9144000" cy="602128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028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51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6247">
                <a:tc>
                  <a:txBody>
                    <a:bodyPr/>
                    <a:lstStyle/>
                    <a:p>
                      <a:pPr algn="l" rtl="0" fontAlgn="b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Компютри за общинска администрация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22 826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ru-RU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Дисплей 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ДГ с.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Страцин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с.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Страцин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3 479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72194402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ru-RU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3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Преносими</a:t>
                      </a:r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Компютри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СОУ Иван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Вазов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24 542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0084708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ru-RU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3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Компютърна</a:t>
                      </a:r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система за ОУ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Каблешково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гр.Каблешково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810688145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ru-RU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3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Компютърна</a:t>
                      </a:r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система ОУ Хр.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Ботев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1 253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51321800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bg-BG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3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Лаптоп+МФУ</a:t>
                      </a:r>
                      <a:r>
                        <a:rPr lang="bg-BG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ОУ Гълъбец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ru-RU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СОУ 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Ив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Вазов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интерактивен дисплей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3 420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ru-RU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3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Работна</a:t>
                      </a:r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станция за ПГТ Алеко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Констатнитнов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979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ru-RU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3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Мултимедиен</a:t>
                      </a:r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проектор ПГТ Алеко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Констатнитнов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801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6247">
                <a:tc>
                  <a:txBody>
                    <a:bodyPr/>
                    <a:lstStyle/>
                    <a:p>
                      <a:pPr algn="l" rtl="0" fontAlgn="b"/>
                      <a:r>
                        <a:rPr lang="bg-BG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Компютри за ОГСС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993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bg-BG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таблети </a:t>
                      </a:r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ЦГМ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1 447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bg-BG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ОУ </a:t>
                      </a:r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Ахелой-компютри 10 бр.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8 400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bg-BG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ОУ </a:t>
                      </a:r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Ахелой Мултимедия-3 бр.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2 694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62399">
                <a:tc>
                  <a:txBody>
                    <a:bodyPr/>
                    <a:lstStyle/>
                    <a:p>
                      <a:pPr algn="l" rtl="0" fontAlgn="t"/>
                      <a:endParaRPr lang="bg-BG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ОУ </a:t>
                      </a:r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Дъбник- преносим компютър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1839988"/>
              </p:ext>
            </p:extLst>
          </p:nvPr>
        </p:nvGraphicFramePr>
        <p:xfrm>
          <a:off x="0" y="23826"/>
          <a:ext cx="9144000" cy="683417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596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76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изграждане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физкултурен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салон ОУ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Ахелой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ОДЗ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Гълъбец- </a:t>
                      </a:r>
                      <a:r>
                        <a:rPr lang="bg-BG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стр.надзор</a:t>
                      </a:r>
                      <a:endParaRPr lang="bg-BG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7 560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реконструкция на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сграда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ОУ Хр.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Ботев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Пм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16 200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изграждане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физкултурен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салон ОУ Хр.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Ботев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Пм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445 403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335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за изграждане на физкултурен салон - ОУ гр. Каблешково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265 674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8335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за пристройка към СУ Иван Вазов Поморие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34 320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335">
                <a:tc>
                  <a:txBody>
                    <a:bodyPr/>
                    <a:lstStyle/>
                    <a:p>
                      <a:pPr algn="l" fontAlgn="b"/>
                      <a:r>
                        <a:rPr lang="bg-BG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Кабина пред </a:t>
                      </a:r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WC, </a:t>
                      </a:r>
                      <a:r>
                        <a:rPr lang="bg-BG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335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за изграждане на младежки център, гр. Поморие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-34 440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Тотална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станция +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GPS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51 994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Климатици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кметство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Лъка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бр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4 090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60586348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Климатк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кметство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Дъбник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бр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705378594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Модул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гласуване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зала 2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31 622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28210188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Бензинов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генератор 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дейност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ОМП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60422596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Комбинирано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детксо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съоръжение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ДГ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Страцин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22 420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362643713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Сенник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ДГ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Теменуга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Ахелой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9 545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6736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ДГ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с.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Гъръбец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-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изработка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 монтаж на тента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11 634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2455345"/>
              </p:ext>
            </p:extLst>
          </p:nvPr>
        </p:nvGraphicFramePr>
        <p:xfrm>
          <a:off x="0" y="2"/>
          <a:ext cx="9144000" cy="68580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53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7536">
                <a:tc>
                  <a:txBody>
                    <a:bodyPr/>
                    <a:lstStyle/>
                    <a:p>
                      <a:pPr algn="l" rtl="0" fontAlgn="b"/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ОУ Каблешково климатик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5 953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536">
                <a:tc>
                  <a:txBody>
                    <a:bodyPr/>
                    <a:lstStyle/>
                    <a:p>
                      <a:pPr algn="l" rtl="0" fontAlgn="b"/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ОУ Страцин резачка ЩИЛ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1 569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536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ОУ с. Бата оборудване на спортна площадка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2 988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536">
                <a:tc>
                  <a:txBody>
                    <a:bodyPr/>
                    <a:lstStyle/>
                    <a:p>
                      <a:pPr algn="l" rtl="0" fontAlgn="b"/>
                      <a:r>
                        <a:rPr lang="bg-BG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ПГТ климатик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536">
                <a:tc>
                  <a:txBody>
                    <a:bodyPr/>
                    <a:lstStyle/>
                    <a:p>
                      <a:pPr algn="l" rtl="0" fontAlgn="b"/>
                      <a:r>
                        <a:rPr lang="bg-BG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СОУ Ив Вазов климатик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3 578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939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Въжен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пирамида СОУ Иван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Вазов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1 638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2939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Система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видеонаблюдение  ОУ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Ахелой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13 806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449657879"/>
                  </a:ext>
                </a:extLst>
              </a:tr>
              <a:tr h="502939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СОТ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Дом 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пълнолетни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физ.уврежданиия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с.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Горица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7 236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33643527"/>
                  </a:ext>
                </a:extLst>
              </a:tr>
              <a:tr h="749277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Изграждане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светофарна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уредба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кръстовище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ул.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Княз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Борис І и ул.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Мусала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гр.Поморие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293 354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64473974"/>
                  </a:ext>
                </a:extLst>
              </a:tr>
              <a:tr h="502939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Система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видеонаблюдение  за ОП ОГСС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1 577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2939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Експониране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мозайка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55 800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70567550"/>
                  </a:ext>
                </a:extLst>
              </a:tr>
              <a:tr h="502939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Изграждане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видеонаблюдение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към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"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Ателиета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изкуство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7 047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1911573"/>
                  </a:ext>
                </a:extLst>
              </a:tr>
              <a:tr h="502939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Система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видеонаблюдение Музей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3 400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536">
                <a:tc>
                  <a:txBody>
                    <a:bodyPr/>
                    <a:lstStyle/>
                    <a:p>
                      <a:pPr algn="l" fontAlgn="b"/>
                      <a:r>
                        <a:rPr lang="bg-BG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Климатик за гробищен парк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1 286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02939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Табели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бр.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6 804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8608187"/>
              </p:ext>
            </p:extLst>
          </p:nvPr>
        </p:nvGraphicFramePr>
        <p:xfrm>
          <a:off x="-14429" y="12521"/>
          <a:ext cx="9144000" cy="689627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53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3094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Лазер+софтуер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надграждане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плаващ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музикален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фонтан-тип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водно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шоу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59 916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Система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видеонаблюдение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почивна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база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2 064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713252381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Лек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автомобил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Детска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педагоческа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стая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11 830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92086321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Автомобил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ОП СО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fontAlgn="b"/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Автомобил за ОП БКСРД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Фабрично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нов </a:t>
                      </a:r>
                      <a:r>
                        <a:rPr lang="bg-BG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сметосъбиращ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автомобил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394 800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Лекотоварен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автомобил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rtl="0" fontAlgn="t"/>
                      <a:endParaRPr lang="bg-BG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Лек </a:t>
                      </a:r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автомобил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42 580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fontAlgn="b"/>
                      <a:r>
                        <a:rPr lang="bg-BG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Експозиция " Археология"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8 940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fontAlgn="b"/>
                      <a:r>
                        <a:rPr lang="bg-BG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Ръчна косачка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2 730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fontAlgn="b"/>
                      <a:r>
                        <a:rPr lang="bg-BG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Мебели за стая 57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1 425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538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Инвентар и оборудване за физкултурен салон ДГ с- Гълъбец, с. Гълъбец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11 221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Картофобелачка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 ДГ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Теменуга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Ахелой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1 620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Професионален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миксер за  ДГ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Теменуга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Ахелой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1 260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53094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СУ Иван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Вазов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духов инструмент /туба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1 403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472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Контейнер за съдържани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0454770"/>
              </p:ext>
            </p:extLst>
          </p:nvPr>
        </p:nvGraphicFramePr>
        <p:xfrm>
          <a:off x="0" y="-6"/>
          <a:ext cx="9144000" cy="685800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53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Дренажен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канал в ДГ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Гълъбец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12 564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Изграждане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улично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осветление гр.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4 794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81127067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bg-BG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обезщетение </a:t>
                      </a:r>
                      <a:endParaRPr lang="bg-BG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6 390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410439939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Поливна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система на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крайбрежна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алея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71 942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632862862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Кът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отдих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игри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с.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Горица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ПУДООС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7 500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713252381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Облагородяване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озеленяване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УПИ за градина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Каблешково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10 524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92086321"/>
                  </a:ext>
                </a:extLst>
              </a:tr>
              <a:tr h="66583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Изграждане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площи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обществено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ползване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разположени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м/у ул. "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Морска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", и ул. "Г.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Кондолов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-23 880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Парапет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към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рампа за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достъпна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среда гр.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8 991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Фингери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пайлове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рибарско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пристанище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75 295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Изработка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 монтаж на хале за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водни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спортове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149"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Откупки на картини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10 330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bg-BG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Коледна </a:t>
                      </a:r>
                      <a:r>
                        <a:rPr lang="bg-BG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елха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1 730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7143">
                <a:tc>
                  <a:txBody>
                    <a:bodyPr/>
                    <a:lstStyle/>
                    <a:p>
                      <a:pPr algn="l" rtl="0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Коледна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елха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кв. Св. Георги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15 681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7299"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Спортна лодка - експонат, Поморие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314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Павилион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вино 2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бр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40 320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754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лавие 1"/>
          <p:cNvSpPr txBox="1">
            <a:spLocks/>
          </p:cNvSpPr>
          <p:nvPr/>
        </p:nvSpPr>
        <p:spPr>
          <a:xfrm>
            <a:off x="549639" y="1093887"/>
            <a:ext cx="8507288" cy="720080"/>
          </a:xfrm>
          <a:prstGeom prst="rect">
            <a:avLst/>
          </a:prstGeom>
        </p:spPr>
        <p:txBody>
          <a:bodyPr vert="horz" lIns="0" rIns="0" bIns="0" anchor="b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3600" b="1" dirty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Придобиване на НДА        </a:t>
            </a:r>
            <a:r>
              <a:rPr lang="bg-BG" sz="3600" b="1" dirty="0" smtClean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</a:t>
            </a:r>
            <a:r>
              <a:rPr lang="bg-BG" sz="3600" b="1" dirty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9 000 лв.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437656"/>
              </p:ext>
            </p:extLst>
          </p:nvPr>
        </p:nvGraphicFramePr>
        <p:xfrm>
          <a:off x="-6542" y="1916832"/>
          <a:ext cx="9157084" cy="69532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7415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5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8433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Филм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Богатствата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 региона"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Правоъгълник 3"/>
          <p:cNvSpPr/>
          <p:nvPr/>
        </p:nvSpPr>
        <p:spPr>
          <a:xfrm>
            <a:off x="191871" y="3573016"/>
            <a:ext cx="8892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bg-BG" sz="3500" b="1" dirty="0">
                <a:solidFill>
                  <a:schemeClr val="accent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Капиталов трансфер           111 445 лв.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3055465"/>
              </p:ext>
            </p:extLst>
          </p:nvPr>
        </p:nvGraphicFramePr>
        <p:xfrm>
          <a:off x="-6542" y="4322212"/>
          <a:ext cx="9144000" cy="253152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730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3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2068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основен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ремонт на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църквата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 гр.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068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Рентгенов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апарат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МБАЛ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Поморие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54 935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894017007"/>
                  </a:ext>
                </a:extLst>
              </a:tr>
              <a:tr h="612068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Лодка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 кран с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телфер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 ОМСК Циклон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027671250"/>
                  </a:ext>
                </a:extLst>
              </a:tr>
              <a:tr h="612068">
                <a:tc>
                  <a:txBody>
                    <a:bodyPr/>
                    <a:lstStyle/>
                    <a:p>
                      <a:pPr algn="l" rtl="0" fontAlgn="t"/>
                      <a:endParaRPr lang="ru-RU" sz="15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rtl="0" fontAlgn="t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Проект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ОР на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подпорна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стена в с. </a:t>
                      </a:r>
                      <a:r>
                        <a:rPr lang="ru-RU" sz="15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Дъбник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6 510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0808758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na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6156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8499" y="0"/>
            <a:ext cx="9144000" cy="108012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bg-BG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ОТЧЕТЪТ  ПО ОПЕРАТИВНИ ПРОГРАМИ  И ПРОЕКТИ ЗА 202</a:t>
            </a:r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bg-BG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Г..</a:t>
            </a:r>
            <a:endParaRPr lang="bg-BG" sz="3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duotone>
              <a:schemeClr val="bg1">
                <a:shade val="90000"/>
                <a:satMod val="150000"/>
              </a:schemeClr>
              <a:schemeClr val="bg1">
                <a:tint val="88000"/>
                <a:satMod val="150000"/>
              </a:schemeClr>
            </a:duotone>
            <a:lum/>
          </a:blip>
          <a:srcRect/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6165304"/>
          </a:xfrm>
        </p:spPr>
        <p:txBody>
          <a:bodyPr>
            <a:normAutofit/>
          </a:bodyPr>
          <a:lstStyle/>
          <a:p>
            <a:pPr marL="0" indent="0" algn="ctr" fontAlgn="t">
              <a:buNone/>
            </a:pPr>
            <a:r>
              <a:rPr lang="bg-BG" sz="3500" b="1" dirty="0" smtClea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 проекти в Община Поморие са отчетени разходи в размер на  4 167 190 лв.</a:t>
            </a:r>
          </a:p>
          <a:p>
            <a:pPr marL="0" indent="0" fontAlgn="t">
              <a:buNone/>
            </a:pPr>
            <a:endParaRPr lang="bg-BG" sz="3500" b="1" dirty="0" smtClean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Национален  </a:t>
            </a:r>
            <a:r>
              <a:rPr lang="bg-B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                                                                                       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1 041 821 лв.</a:t>
            </a:r>
          </a:p>
          <a:p>
            <a:pPr marL="0" indent="0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Проекти за ЕЕ ОУ Ахелой                                              </a:t>
            </a:r>
            <a:r>
              <a:rPr lang="bg-BG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</a:t>
            </a: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80 810 лв.</a:t>
            </a:r>
            <a:endParaRPr lang="bg-BG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Грижа в дома                                         </a:t>
            </a:r>
            <a:r>
              <a:rPr lang="bg-BG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</a:t>
            </a: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268 747 лв.</a:t>
            </a:r>
            <a:endParaRPr lang="bg-BG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Рекултивация депо в кв. Каменар              </a:t>
            </a:r>
            <a:r>
              <a:rPr lang="bg-BG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</a:t>
            </a: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17 660 лв.</a:t>
            </a:r>
            <a:endParaRPr lang="bg-BG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Младежки център                       </a:t>
            </a:r>
            <a:r>
              <a:rPr lang="bg-BG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</a:t>
            </a: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43 929 лв.</a:t>
            </a:r>
            <a:endParaRPr lang="bg-BG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Укрепване на общински капацитет                 </a:t>
            </a:r>
            <a:r>
              <a:rPr lang="bg-BG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</a:t>
            </a: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54 502 лв.</a:t>
            </a:r>
            <a:endParaRPr lang="bg-BG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Проекти </a:t>
            </a:r>
            <a:r>
              <a:rPr lang="bg-BG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училищата                                                                                         576 173 лв.</a:t>
            </a:r>
            <a:endParaRPr lang="bg-BG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-7895" y="764704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Разплащателна агенция                                                                                  3 322 307 лв.</a:t>
            </a:r>
          </a:p>
          <a:p>
            <a:pPr>
              <a:spcAft>
                <a:spcPts val="0"/>
              </a:spcAft>
            </a:pPr>
            <a:r>
              <a:rPr lang="bg-BG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bg-B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авоъгълник 4"/>
          <p:cNvSpPr/>
          <p:nvPr/>
        </p:nvSpPr>
        <p:spPr>
          <a:xfrm>
            <a:off x="136121" y="2204864"/>
            <a:ext cx="89644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Изграждане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соларно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осветление в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местността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Косата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355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667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Улична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мрежа ул.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Морска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ул.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Кондолов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188 526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Площи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широко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ползване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ул.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Морска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ул.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Кондолов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223 890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Път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Ахелой-Тънково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1 457 664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Съоръжения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Туристическа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атракция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Ахелой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62 160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Енергийна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ефективност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ОУ и ДГ с. Порой       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34 400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990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0" y="1052736"/>
            <a:ext cx="89644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Други европейски средства                                                </a:t>
            </a:r>
            <a:r>
              <a:rPr lang="bg-BG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354 425 лв.</a:t>
            </a:r>
          </a:p>
          <a:p>
            <a:pPr>
              <a:spcAft>
                <a:spcPts val="0"/>
              </a:spcAft>
            </a:pPr>
            <a:endParaRPr lang="bg-B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„</a:t>
            </a:r>
            <a:r>
              <a:rPr lang="bg-BG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Холистичен</a:t>
            </a: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подход за управление на отпадъците </a:t>
            </a:r>
            <a:r>
              <a:rPr lang="bg-BG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LIFE“      283 </a:t>
            </a: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230 лв</a:t>
            </a:r>
            <a:r>
              <a:rPr lang="bg-BG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bg-BG" sz="20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bg-BG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Проекти </a:t>
            </a: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 училищата „</a:t>
            </a:r>
            <a:r>
              <a:rPr lang="bg-BG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ЕРАЗЪМ“                                                             71 195 лв</a:t>
            </a: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bg-B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bg-B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</a:t>
            </a:r>
            <a:endParaRPr lang="bg-BG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Други международни  програми                                               </a:t>
            </a:r>
            <a:r>
              <a:rPr lang="bg-BG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448 637 лв.</a:t>
            </a:r>
          </a:p>
          <a:p>
            <a:pPr>
              <a:spcAft>
                <a:spcPts val="0"/>
              </a:spcAft>
            </a:pPr>
            <a:endParaRPr lang="bg-BG" sz="20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Проекти в училищата  </a:t>
            </a:r>
            <a:r>
              <a:rPr lang="bg-BG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</a:t>
            </a: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308 018 лв.</a:t>
            </a:r>
            <a:endParaRPr lang="bg-BG" sz="2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bg-BG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        </a:t>
            </a:r>
          </a:p>
          <a:p>
            <a:pPr>
              <a:spcAft>
                <a:spcPts val="0"/>
              </a:spcAft>
            </a:pPr>
            <a:r>
              <a:rPr lang="bg-BG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Намаляване </a:t>
            </a: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морските отпадъци от земни източници в </a:t>
            </a:r>
          </a:p>
          <a:p>
            <a:pPr>
              <a:spcAft>
                <a:spcPts val="0"/>
              </a:spcAft>
            </a:pP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целева акватория на община Поморие /водни </a:t>
            </a:r>
            <a:r>
              <a:rPr lang="bg-BG" sz="20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дронове</a:t>
            </a: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bg-BG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140</a:t>
            </a:r>
            <a:r>
              <a:rPr lang="bg-BG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619 лв.</a:t>
            </a:r>
            <a:endParaRPr lang="bg-BG" sz="2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bg-BG" sz="20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29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619672" y="1772816"/>
            <a:ext cx="59150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bg-BG" sz="6000" dirty="0" smtClean="0">
                <a:latin typeface="Times New Roman" pitchFamily="18" charset="0"/>
                <a:cs typeface="Times New Roman" pitchFamily="18" charset="0"/>
              </a:rPr>
              <a:t>Благодаря Ви</a:t>
            </a:r>
            <a:br>
              <a:rPr lang="bg-BG" sz="6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6000" dirty="0" smtClean="0">
                <a:latin typeface="Times New Roman" pitchFamily="18" charset="0"/>
                <a:cs typeface="Times New Roman" pitchFamily="18" charset="0"/>
              </a:rPr>
              <a:t>за вниманието!</a:t>
            </a:r>
            <a:endParaRPr lang="bg-BG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асети">
  <a:themeElements>
    <a:clrScheme name="Фасети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Фасети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Фасети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4362</TotalTime>
  <Words>2463</Words>
  <Application>Microsoft Office PowerPoint</Application>
  <PresentationFormat>Презентация на цял екран (4:3)</PresentationFormat>
  <Paragraphs>563</Paragraphs>
  <Slides>37</Slides>
  <Notes>10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37</vt:i4>
      </vt:variant>
    </vt:vector>
  </HeadingPairs>
  <TitlesOfParts>
    <vt:vector size="44" baseType="lpstr">
      <vt:lpstr>Arial</vt:lpstr>
      <vt:lpstr>Calibri</vt:lpstr>
      <vt:lpstr>Times New Roman</vt:lpstr>
      <vt:lpstr>Trebuchet MS</vt:lpstr>
      <vt:lpstr>Wingdings</vt:lpstr>
      <vt:lpstr>Wingdings 3</vt:lpstr>
      <vt:lpstr>Фасети</vt:lpstr>
      <vt:lpstr>Презентация на PowerPoint</vt:lpstr>
      <vt:lpstr>ОТЧЕТЪТ НА ПРИХОДИТЕ НА БЮДЖЕТ  2024 г. е  60 567 478 лв.</vt:lpstr>
      <vt:lpstr>Приходите на община Поморие за  2024 г. са в размер на 60 567 478 лв., формирани от:</vt:lpstr>
      <vt:lpstr>Презентация на PowerPoint</vt:lpstr>
      <vt:lpstr>Презентация на PowerPoint</vt:lpstr>
      <vt:lpstr> Разходите са в размер на 67 922 474 лв.       </vt:lpstr>
      <vt:lpstr>Приходите са 60 567 478 лв. в т.ч.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Наличните средства на община Поморие са 2 811 434 лв. в т.ч.</vt:lpstr>
      <vt:lpstr>Изпълнението на разходите за 2024 г. възлиза на 67 922 474 лв.</vt:lpstr>
      <vt:lpstr>Текущите разходи са извършени по параграфи, както следва</vt:lpstr>
      <vt:lpstr>ОТЧЕТ НА КАПИТАЛОВИТЕ РАЗХОДИ НА ОБЩИНА ПОМОРИЕ</vt:lpstr>
      <vt:lpstr>         </vt:lpstr>
      <vt:lpstr>Презентация на PowerPoint</vt:lpstr>
      <vt:lpstr>Основен  ремонт  14 423 279 лв.</vt:lpstr>
      <vt:lpstr>Презентация на PowerPoint</vt:lpstr>
      <vt:lpstr>Придобиване на ДМА 2 297 961 лв.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ОТЧЕТЪТ  ПО ОПЕРАТИВНИ ПРОГРАМИ  И ПРОЕКТИ ЗА 2024 Г..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111</dc:creator>
  <cp:lastModifiedBy>User</cp:lastModifiedBy>
  <cp:revision>653</cp:revision>
  <dcterms:created xsi:type="dcterms:W3CDTF">2016-06-14T13:09:31Z</dcterms:created>
  <dcterms:modified xsi:type="dcterms:W3CDTF">2025-08-04T06:22:20Z</dcterms:modified>
</cp:coreProperties>
</file>